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6" r:id="rId2"/>
    <p:sldId id="287" r:id="rId3"/>
    <p:sldId id="324" r:id="rId4"/>
    <p:sldId id="310" r:id="rId5"/>
    <p:sldId id="315" r:id="rId6"/>
    <p:sldId id="316" r:id="rId7"/>
    <p:sldId id="317" r:id="rId8"/>
    <p:sldId id="320" r:id="rId9"/>
    <p:sldId id="321" r:id="rId10"/>
    <p:sldId id="322" r:id="rId11"/>
    <p:sldId id="323" r:id="rId12"/>
    <p:sldId id="290" r:id="rId13"/>
    <p:sldId id="262" r:id="rId14"/>
    <p:sldId id="294" r:id="rId15"/>
    <p:sldId id="295" r:id="rId16"/>
    <p:sldId id="296" r:id="rId17"/>
    <p:sldId id="298" r:id="rId18"/>
    <p:sldId id="299" r:id="rId19"/>
    <p:sldId id="300" r:id="rId20"/>
    <p:sldId id="261" r:id="rId21"/>
    <p:sldId id="307" r:id="rId22"/>
    <p:sldId id="306" r:id="rId23"/>
    <p:sldId id="305" r:id="rId24"/>
    <p:sldId id="308" r:id="rId25"/>
    <p:sldId id="309" r:id="rId26"/>
    <p:sldId id="292" r:id="rId27"/>
    <p:sldId id="282" r:id="rId28"/>
    <p:sldId id="303" r:id="rId29"/>
    <p:sldId id="272" r:id="rId30"/>
    <p:sldId id="273" r:id="rId31"/>
    <p:sldId id="277" r:id="rId32"/>
    <p:sldId id="276" r:id="rId33"/>
    <p:sldId id="267" r:id="rId34"/>
    <p:sldId id="268" r:id="rId35"/>
    <p:sldId id="271" r:id="rId36"/>
    <p:sldId id="274" r:id="rId37"/>
    <p:sldId id="275" r:id="rId38"/>
    <p:sldId id="278" r:id="rId39"/>
    <p:sldId id="301" r:id="rId40"/>
    <p:sldId id="302" r:id="rId41"/>
    <p:sldId id="279" r:id="rId42"/>
    <p:sldId id="280"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amp; Outline" id="{08D5D0B4-EDA1-495A-8962-C456AD0E848A}">
          <p14:sldIdLst>
            <p14:sldId id="256"/>
            <p14:sldId id="287"/>
          </p14:sldIdLst>
        </p14:section>
        <p14:section name="Status Quo" id="{C38D3F1F-8784-4A70-9234-D4E19659E6BD}">
          <p14:sldIdLst>
            <p14:sldId id="324"/>
            <p14:sldId id="310"/>
            <p14:sldId id="315"/>
            <p14:sldId id="316"/>
            <p14:sldId id="317"/>
            <p14:sldId id="320"/>
            <p14:sldId id="321"/>
            <p14:sldId id="322"/>
            <p14:sldId id="323"/>
          </p14:sldIdLst>
        </p14:section>
        <p14:section name="Formulation" id="{4CFA97E6-F9FE-44CE-9F85-52BB9AF5D57D}">
          <p14:sldIdLst>
            <p14:sldId id="290"/>
            <p14:sldId id="262"/>
            <p14:sldId id="294"/>
            <p14:sldId id="295"/>
            <p14:sldId id="296"/>
            <p14:sldId id="298"/>
            <p14:sldId id="299"/>
            <p14:sldId id="300"/>
          </p14:sldIdLst>
        </p14:section>
        <p14:section name="Implementation" id="{1ACACD89-F596-4442-91A3-71F4BD212D4A}">
          <p14:sldIdLst>
            <p14:sldId id="261"/>
            <p14:sldId id="307"/>
            <p14:sldId id="306"/>
            <p14:sldId id="305"/>
            <p14:sldId id="308"/>
            <p14:sldId id="309"/>
          </p14:sldIdLst>
        </p14:section>
        <p14:section name="Appendix" id="{3AE40376-4C8A-44BC-8EEC-21C76CB4D7E1}">
          <p14:sldIdLst>
            <p14:sldId id="292"/>
            <p14:sldId id="282"/>
            <p14:sldId id="303"/>
            <p14:sldId id="272"/>
            <p14:sldId id="273"/>
            <p14:sldId id="277"/>
            <p14:sldId id="276"/>
            <p14:sldId id="267"/>
            <p14:sldId id="268"/>
            <p14:sldId id="271"/>
            <p14:sldId id="274"/>
            <p14:sldId id="275"/>
            <p14:sldId id="278"/>
            <p14:sldId id="301"/>
            <p14:sldId id="302"/>
            <p14:sldId id="279"/>
            <p14:sldId id="280"/>
          </p14:sldIdLst>
        </p14:section>
      </p14:sectionLst>
    </p:ext>
    <p:ext uri="{EFAFB233-063F-42B5-8137-9DF3F51BA10A}">
      <p15:sldGuideLst xmlns:p15="http://schemas.microsoft.com/office/powerpoint/2012/main">
        <p15:guide id="1" orient="horz" pos="2184" userDrawn="1">
          <p15:clr>
            <a:srgbClr val="A4A3A4"/>
          </p15:clr>
        </p15:guide>
        <p15:guide id="2" pos="3840" userDrawn="1">
          <p15:clr>
            <a:srgbClr val="A4A3A4"/>
          </p15:clr>
        </p15:guide>
        <p15:guide id="3" pos="960" userDrawn="1">
          <p15:clr>
            <a:srgbClr val="A4A3A4"/>
          </p15:clr>
        </p15:guide>
        <p15:guide id="4" pos="6720" userDrawn="1">
          <p15:clr>
            <a:srgbClr val="A4A3A4"/>
          </p15:clr>
        </p15:guide>
        <p15:guide id="5" orient="horz" pos="912" userDrawn="1">
          <p15:clr>
            <a:srgbClr val="A4A3A4"/>
          </p15:clr>
        </p15:guide>
        <p15:guide id="6" orient="horz" pos="331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200"/>
    <a:srgbClr val="58595B"/>
    <a:srgbClr val="FFECDB"/>
    <a:srgbClr val="FF991D"/>
    <a:srgbClr val="FFA725"/>
    <a:srgbClr val="7B7B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40" autoAdjust="0"/>
    <p:restoredTop sz="62338" autoAdjust="0"/>
  </p:normalViewPr>
  <p:slideViewPr>
    <p:cSldViewPr snapToGrid="0">
      <p:cViewPr varScale="1">
        <p:scale>
          <a:sx n="41" d="100"/>
          <a:sy n="41" d="100"/>
        </p:scale>
        <p:origin x="1422" y="48"/>
      </p:cViewPr>
      <p:guideLst>
        <p:guide orient="horz" pos="2184"/>
        <p:guide pos="3840"/>
        <p:guide pos="960"/>
        <p:guide pos="6720"/>
        <p:guide orient="horz" pos="912"/>
        <p:guide orient="horz" pos="3312"/>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media/image1.tif>
</file>

<file path=ppt/media/image10.png>
</file>

<file path=ppt/media/image11.tiff>
</file>

<file path=ppt/media/image12.tif>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2.tiff>
</file>

<file path=ppt/media/image24.png>
</file>

<file path=ppt/media/image25.jpeg>
</file>

<file path=ppt/media/image26.tiff>
</file>

<file path=ppt/media/image27.tif>
</file>

<file path=ppt/media/image28.tiff>
</file>

<file path=ppt/media/image3.tif>
</file>

<file path=ppt/media/image4.tif>
</file>

<file path=ppt/media/image5.tif>
</file>

<file path=ppt/media/image6.tif>
</file>

<file path=ppt/media/image7.tif>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1E89EE-A474-49C6-9CA4-06FD2A75A7AA}" type="datetimeFigureOut">
              <a:rPr lang="en-US" smtClean="0"/>
              <a:t>5/4/2020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06DE39-B320-4FCC-A23F-38010792CA4A}" type="slidenum">
              <a:rPr lang="en-US" smtClean="0"/>
              <a:t>‹#›</a:t>
            </a:fld>
            <a:endParaRPr lang="en-US"/>
          </a:p>
        </p:txBody>
      </p:sp>
    </p:spTree>
    <p:extLst>
      <p:ext uri="{BB962C8B-B14F-4D97-AF65-F5344CB8AC3E}">
        <p14:creationId xmlns:p14="http://schemas.microsoft.com/office/powerpoint/2010/main" val="4145129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 want to talk about an approach I’ve developed for assessing how segmentation algorithms perform. I think it’s a good first step on thorny analytical issue that we haven’t given a lot of attention to in the past. So hopefully we’ll be able to raise awareness a bit, and then maybe some of you will have ideas to refine the method going forward.</a:t>
            </a:r>
          </a:p>
        </p:txBody>
      </p:sp>
      <p:sp>
        <p:nvSpPr>
          <p:cNvPr id="4" name="Slide Number Placeholder 3"/>
          <p:cNvSpPr>
            <a:spLocks noGrp="1"/>
          </p:cNvSpPr>
          <p:nvPr>
            <p:ph type="sldNum" sz="quarter" idx="5"/>
          </p:nvPr>
        </p:nvSpPr>
        <p:spPr/>
        <p:txBody>
          <a:bodyPr/>
          <a:lstStyle/>
          <a:p>
            <a:fld id="{AC06DE39-B320-4FCC-A23F-38010792CA4A}" type="slidenum">
              <a:rPr lang="en-US" smtClean="0"/>
              <a:t>1</a:t>
            </a:fld>
            <a:endParaRPr lang="en-US"/>
          </a:p>
        </p:txBody>
      </p:sp>
    </p:spTree>
    <p:extLst>
      <p:ext uri="{BB962C8B-B14F-4D97-AF65-F5344CB8AC3E}">
        <p14:creationId xmlns:p14="http://schemas.microsoft.com/office/powerpoint/2010/main" val="33288495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are some metrics that get used here.</a:t>
            </a:r>
          </a:p>
          <a:p>
            <a:endParaRPr lang="en-US" dirty="0"/>
          </a:p>
          <a:p>
            <a:r>
              <a:rPr lang="en-US" dirty="0"/>
              <a:t>There are limitations with each of these metrics, and the one global limitation is that all of the analytical information is coming from the interior of these boxes, whereas when we’re talking about segmentation, we’re really only interested in the edges. These metrics can tell us a little bit about the edges, but for the most part that information gets washed out by the comparisons for each slice of data, since the non-transition data points far outnumber the transitions.</a:t>
            </a:r>
          </a:p>
        </p:txBody>
      </p:sp>
      <p:sp>
        <p:nvSpPr>
          <p:cNvPr id="4" name="Slide Number Placeholder 3"/>
          <p:cNvSpPr>
            <a:spLocks noGrp="1"/>
          </p:cNvSpPr>
          <p:nvPr>
            <p:ph type="sldNum" sz="quarter" idx="5"/>
          </p:nvPr>
        </p:nvSpPr>
        <p:spPr/>
        <p:txBody>
          <a:bodyPr/>
          <a:lstStyle/>
          <a:p>
            <a:fld id="{AC06DE39-B320-4FCC-A23F-38010792CA4A}" type="slidenum">
              <a:rPr lang="en-US" smtClean="0"/>
              <a:t>10</a:t>
            </a:fld>
            <a:endParaRPr lang="en-US"/>
          </a:p>
        </p:txBody>
      </p:sp>
    </p:spTree>
    <p:extLst>
      <p:ext uri="{BB962C8B-B14F-4D97-AF65-F5344CB8AC3E}">
        <p14:creationId xmlns:p14="http://schemas.microsoft.com/office/powerpoint/2010/main" val="33996385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also some other approaches that are maybe a little closer to the target.</a:t>
            </a:r>
          </a:p>
          <a:p>
            <a:endParaRPr lang="en-US" dirty="0"/>
          </a:p>
          <a:p>
            <a:r>
              <a:rPr lang="en-US" dirty="0"/>
              <a:t>This Twaites paper in JMPB is actually a pretty good reference in terms of trying to address some of the oddities or complexities of this type of data. I still think it falls short, along with the other methods which are covered really nicely in this paper by </a:t>
            </a:r>
            <a:r>
              <a:rPr lang="en-US" dirty="0" err="1"/>
              <a:t>Aminikhangagi</a:t>
            </a:r>
            <a:r>
              <a:rPr lang="en-US" dirty="0"/>
              <a:t> &amp; Cooke.</a:t>
            </a:r>
          </a:p>
        </p:txBody>
      </p:sp>
      <p:sp>
        <p:nvSpPr>
          <p:cNvPr id="4" name="Slide Number Placeholder 3"/>
          <p:cNvSpPr>
            <a:spLocks noGrp="1"/>
          </p:cNvSpPr>
          <p:nvPr>
            <p:ph type="sldNum" sz="quarter" idx="5"/>
          </p:nvPr>
        </p:nvSpPr>
        <p:spPr/>
        <p:txBody>
          <a:bodyPr/>
          <a:lstStyle/>
          <a:p>
            <a:fld id="{AC06DE39-B320-4FCC-A23F-38010792CA4A}" type="slidenum">
              <a:rPr lang="en-US" smtClean="0"/>
              <a:t>11</a:t>
            </a:fld>
            <a:endParaRPr lang="en-US"/>
          </a:p>
        </p:txBody>
      </p:sp>
    </p:spTree>
    <p:extLst>
      <p:ext uri="{BB962C8B-B14F-4D97-AF65-F5344CB8AC3E}">
        <p14:creationId xmlns:p14="http://schemas.microsoft.com/office/powerpoint/2010/main" val="25752591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I’m going to transition into some discussion about my TPM, and the first part of that is to go through how I think about the problem.</a:t>
            </a:r>
          </a:p>
        </p:txBody>
      </p:sp>
      <p:sp>
        <p:nvSpPr>
          <p:cNvPr id="4" name="Slide Number Placeholder 3"/>
          <p:cNvSpPr>
            <a:spLocks noGrp="1"/>
          </p:cNvSpPr>
          <p:nvPr>
            <p:ph type="sldNum" sz="quarter" idx="5"/>
          </p:nvPr>
        </p:nvSpPr>
        <p:spPr/>
        <p:txBody>
          <a:bodyPr/>
          <a:lstStyle/>
          <a:p>
            <a:fld id="{AC06DE39-B320-4FCC-A23F-38010792CA4A}" type="slidenum">
              <a:rPr lang="en-US" smtClean="0"/>
              <a:t>12</a:t>
            </a:fld>
            <a:endParaRPr lang="en-US"/>
          </a:p>
        </p:txBody>
      </p:sp>
    </p:spTree>
    <p:extLst>
      <p:ext uri="{BB962C8B-B14F-4D97-AF65-F5344CB8AC3E}">
        <p14:creationId xmlns:p14="http://schemas.microsoft.com/office/powerpoint/2010/main" val="15475167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Instead of the boxes I showed before, I think of things in terms of these dots. Here we have an algorithm that predicts transitions at certain time points, and those predictions are open dots labeled ABC etc.</a:t>
            </a:r>
            <a:endParaRPr lang="en-US" dirty="0"/>
          </a:p>
        </p:txBody>
      </p:sp>
      <p:sp>
        <p:nvSpPr>
          <p:cNvPr id="4" name="Slide Number Placeholder 3"/>
          <p:cNvSpPr>
            <a:spLocks noGrp="1"/>
          </p:cNvSpPr>
          <p:nvPr>
            <p:ph type="sldNum" sz="quarter" idx="5"/>
          </p:nvPr>
        </p:nvSpPr>
        <p:spPr/>
        <p:txBody>
          <a:bodyPr/>
          <a:lstStyle/>
          <a:p>
            <a:fld id="{AC06DE39-B320-4FCC-A23F-38010792CA4A}" type="slidenum">
              <a:rPr lang="en-US" smtClean="0"/>
              <a:t>13</a:t>
            </a:fld>
            <a:endParaRPr lang="en-US"/>
          </a:p>
        </p:txBody>
      </p:sp>
    </p:spTree>
    <p:extLst>
      <p:ext uri="{BB962C8B-B14F-4D97-AF65-F5344CB8AC3E}">
        <p14:creationId xmlns:p14="http://schemas.microsoft.com/office/powerpoint/2010/main" val="1808462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also criterion transitions that occur at their own times. Those are closed dots here, labeled with 123 etc.</a:t>
            </a:r>
          </a:p>
          <a:p>
            <a:endParaRPr lang="en-US" dirty="0"/>
          </a:p>
          <a:p>
            <a:r>
              <a:rPr lang="en-US" dirty="0"/>
              <a:t>Our fundamental interest is to know two things about our algorithm: First, does it predict the correct number of transitions, and second, does it predict the correct timing of the transitions? The first question is categorical in nature: If we get the number of transitions wrong, we’re talking about false positives/negatives. The second question is numerical in nature, where lag time is a continuous variable.</a:t>
            </a:r>
          </a:p>
          <a:p>
            <a:endParaRPr lang="en-US" dirty="0"/>
          </a:p>
          <a:p>
            <a:r>
              <a:rPr lang="en-US" dirty="0"/>
              <a:t>The tricky thing is addressing both of those questions at the same time, getting the categorical and the continuous to play nicely. And even more specifically, the true core of the problem is determining which predictions and criteria should be compared.</a:t>
            </a:r>
          </a:p>
        </p:txBody>
      </p:sp>
      <p:sp>
        <p:nvSpPr>
          <p:cNvPr id="4" name="Slide Number Placeholder 3"/>
          <p:cNvSpPr>
            <a:spLocks noGrp="1"/>
          </p:cNvSpPr>
          <p:nvPr>
            <p:ph type="sldNum" sz="quarter" idx="5"/>
          </p:nvPr>
        </p:nvSpPr>
        <p:spPr/>
        <p:txBody>
          <a:bodyPr/>
          <a:lstStyle/>
          <a:p>
            <a:fld id="{AC06DE39-B320-4FCC-A23F-38010792CA4A}" type="slidenum">
              <a:rPr lang="en-US" smtClean="0"/>
              <a:t>14</a:t>
            </a:fld>
            <a:endParaRPr lang="en-US"/>
          </a:p>
        </p:txBody>
      </p:sp>
    </p:spTree>
    <p:extLst>
      <p:ext uri="{BB962C8B-B14F-4D97-AF65-F5344CB8AC3E}">
        <p14:creationId xmlns:p14="http://schemas.microsoft.com/office/powerpoint/2010/main" val="28968544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these three cases, it’s pretty obvious what the comparisons should be, and those are shown with the connector lines. But that’s unrealistic. What’s truly realistic is this scenario over here…</a:t>
            </a:r>
          </a:p>
        </p:txBody>
      </p:sp>
      <p:sp>
        <p:nvSpPr>
          <p:cNvPr id="4" name="Slide Number Placeholder 3"/>
          <p:cNvSpPr>
            <a:spLocks noGrp="1"/>
          </p:cNvSpPr>
          <p:nvPr>
            <p:ph type="sldNum" sz="quarter" idx="5"/>
          </p:nvPr>
        </p:nvSpPr>
        <p:spPr/>
        <p:txBody>
          <a:bodyPr/>
          <a:lstStyle/>
          <a:p>
            <a:fld id="{AC06DE39-B320-4FCC-A23F-38010792CA4A}" type="slidenum">
              <a:rPr lang="en-US" smtClean="0"/>
              <a:t>15</a:t>
            </a:fld>
            <a:endParaRPr lang="en-US"/>
          </a:p>
        </p:txBody>
      </p:sp>
    </p:spTree>
    <p:extLst>
      <p:ext uri="{BB962C8B-B14F-4D97-AF65-F5344CB8AC3E}">
        <p14:creationId xmlns:p14="http://schemas.microsoft.com/office/powerpoint/2010/main" val="27899003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case, we’re forced to ask whether this is a valid pairing with a large lag time, or whether the lag time is so great that the pairing should be considered spurious, and point D and point 4 should be labeled false positive and false negative, respectively.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other thing is, prediction D is closer to criterion 3 than criterion 4. In this case it doesn’t matter much, but…</a:t>
            </a:r>
          </a:p>
        </p:txBody>
      </p:sp>
      <p:sp>
        <p:nvSpPr>
          <p:cNvPr id="4" name="Slide Number Placeholder 3"/>
          <p:cNvSpPr>
            <a:spLocks noGrp="1"/>
          </p:cNvSpPr>
          <p:nvPr>
            <p:ph type="sldNum" sz="quarter" idx="5"/>
          </p:nvPr>
        </p:nvSpPr>
        <p:spPr/>
        <p:txBody>
          <a:bodyPr/>
          <a:lstStyle/>
          <a:p>
            <a:fld id="{AC06DE39-B320-4FCC-A23F-38010792CA4A}" type="slidenum">
              <a:rPr lang="en-US" smtClean="0"/>
              <a:t>16</a:t>
            </a:fld>
            <a:endParaRPr lang="en-US"/>
          </a:p>
        </p:txBody>
      </p:sp>
    </p:spTree>
    <p:extLst>
      <p:ext uri="{BB962C8B-B14F-4D97-AF65-F5344CB8AC3E}">
        <p14:creationId xmlns:p14="http://schemas.microsoft.com/office/powerpoint/2010/main" val="35461675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in this case that property adds a lot of complexity. These dotted lines are showing that each prediction is “reasonably close” to multiple criteria. In a way, this creates a lack of independence, because the assignment we make for one prediction/criterion pair affects the options for other predictions nearby. And the biggest consequence is that we could get different pictures of how far off our predictions are, depending on which assignments we make.</a:t>
            </a:r>
          </a:p>
        </p:txBody>
      </p:sp>
      <p:sp>
        <p:nvSpPr>
          <p:cNvPr id="4" name="Slide Number Placeholder 3"/>
          <p:cNvSpPr>
            <a:spLocks noGrp="1"/>
          </p:cNvSpPr>
          <p:nvPr>
            <p:ph type="sldNum" sz="quarter" idx="5"/>
          </p:nvPr>
        </p:nvSpPr>
        <p:spPr/>
        <p:txBody>
          <a:bodyPr/>
          <a:lstStyle/>
          <a:p>
            <a:fld id="{AC06DE39-B320-4FCC-A23F-38010792CA4A}" type="slidenum">
              <a:rPr lang="en-US" smtClean="0"/>
              <a:t>17</a:t>
            </a:fld>
            <a:endParaRPr lang="en-US"/>
          </a:p>
        </p:txBody>
      </p:sp>
    </p:spTree>
    <p:extLst>
      <p:ext uri="{BB962C8B-B14F-4D97-AF65-F5344CB8AC3E}">
        <p14:creationId xmlns:p14="http://schemas.microsoft.com/office/powerpoint/2010/main" val="24412660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issues exist if we have too many predictions, rather than too few. In all these scenarios we’re looking for a rule or system that can make pairings for us. Something like…</a:t>
            </a:r>
          </a:p>
        </p:txBody>
      </p:sp>
      <p:sp>
        <p:nvSpPr>
          <p:cNvPr id="4" name="Slide Number Placeholder 3"/>
          <p:cNvSpPr>
            <a:spLocks noGrp="1"/>
          </p:cNvSpPr>
          <p:nvPr>
            <p:ph type="sldNum" sz="quarter" idx="5"/>
          </p:nvPr>
        </p:nvSpPr>
        <p:spPr/>
        <p:txBody>
          <a:bodyPr/>
          <a:lstStyle/>
          <a:p>
            <a:fld id="{AC06DE39-B320-4FCC-A23F-38010792CA4A}" type="slidenum">
              <a:rPr lang="en-US" smtClean="0"/>
              <a:t>18</a:t>
            </a:fld>
            <a:endParaRPr lang="en-US"/>
          </a:p>
        </p:txBody>
      </p:sp>
    </p:spTree>
    <p:extLst>
      <p:ext uri="{BB962C8B-B14F-4D97-AF65-F5344CB8AC3E}">
        <p14:creationId xmlns:p14="http://schemas.microsoft.com/office/powerpoint/2010/main" val="592641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Once we’ve determined what the pairs should be, it’s easy to define true positives, false positives, and false negatives. And for the true positives, we can also examine lag time.</a:t>
            </a:r>
          </a:p>
          <a:p>
            <a:endParaRPr lang="en-US" dirty="0"/>
          </a:p>
          <a:p>
            <a:r>
              <a:rPr lang="en-US" dirty="0"/>
              <a:t>So, now we’re in position to discuss the TPM. The whole novelty of it is to assign the pairs using an extended Gale-Shapley algorithm, and then make sure the pairings make sense sequentially by rejecting any that occur out of order, which is what the red lines show here.</a:t>
            </a:r>
          </a:p>
        </p:txBody>
      </p:sp>
      <p:sp>
        <p:nvSpPr>
          <p:cNvPr id="4" name="Slide Number Placeholder 3"/>
          <p:cNvSpPr>
            <a:spLocks noGrp="1"/>
          </p:cNvSpPr>
          <p:nvPr>
            <p:ph type="sldNum" sz="quarter" idx="5"/>
          </p:nvPr>
        </p:nvSpPr>
        <p:spPr/>
        <p:txBody>
          <a:bodyPr/>
          <a:lstStyle/>
          <a:p>
            <a:fld id="{AC06DE39-B320-4FCC-A23F-38010792CA4A}" type="slidenum">
              <a:rPr lang="en-US" smtClean="0"/>
              <a:t>19</a:t>
            </a:fld>
            <a:endParaRPr lang="en-US"/>
          </a:p>
        </p:txBody>
      </p:sp>
    </p:spTree>
    <p:extLst>
      <p:ext uri="{BB962C8B-B14F-4D97-AF65-F5344CB8AC3E}">
        <p14:creationId xmlns:p14="http://schemas.microsoft.com/office/powerpoint/2010/main" val="3148295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decided to approach this more like a commentary rather than a study. I do have a paper in press on the topic, but for time and maybe the interests of this group I think we can deviate a little bit and maybe skip to the good stuff. So I’m going to start by looking at the status quo for how we analyze this type of data, and then I’ll get into my method, and specifically the way that I formulate the problem, and how my method is implemented.</a:t>
            </a:r>
          </a:p>
        </p:txBody>
      </p:sp>
      <p:sp>
        <p:nvSpPr>
          <p:cNvPr id="4" name="Slide Number Placeholder 3"/>
          <p:cNvSpPr>
            <a:spLocks noGrp="1"/>
          </p:cNvSpPr>
          <p:nvPr>
            <p:ph type="sldNum" sz="quarter" idx="5"/>
          </p:nvPr>
        </p:nvSpPr>
        <p:spPr/>
        <p:txBody>
          <a:bodyPr/>
          <a:lstStyle/>
          <a:p>
            <a:fld id="{AC06DE39-B320-4FCC-A23F-38010792CA4A}" type="slidenum">
              <a:rPr lang="en-US" smtClean="0"/>
              <a:t>2</a:t>
            </a:fld>
            <a:endParaRPr lang="en-US"/>
          </a:p>
        </p:txBody>
      </p:sp>
    </p:spTree>
    <p:extLst>
      <p:ext uri="{BB962C8B-B14F-4D97-AF65-F5344CB8AC3E}">
        <p14:creationId xmlns:p14="http://schemas.microsoft.com/office/powerpoint/2010/main" val="13418065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shift gears and look more deeply at how the TPM actually gets invoked.</a:t>
            </a:r>
          </a:p>
        </p:txBody>
      </p:sp>
      <p:sp>
        <p:nvSpPr>
          <p:cNvPr id="4" name="Slide Number Placeholder 3"/>
          <p:cNvSpPr>
            <a:spLocks noGrp="1"/>
          </p:cNvSpPr>
          <p:nvPr>
            <p:ph type="sldNum" sz="quarter" idx="5"/>
          </p:nvPr>
        </p:nvSpPr>
        <p:spPr/>
        <p:txBody>
          <a:bodyPr/>
          <a:lstStyle/>
          <a:p>
            <a:fld id="{AC06DE39-B320-4FCC-A23F-38010792CA4A}" type="slidenum">
              <a:rPr lang="en-US" smtClean="0"/>
              <a:t>20</a:t>
            </a:fld>
            <a:endParaRPr lang="en-US"/>
          </a:p>
        </p:txBody>
      </p:sp>
    </p:spTree>
    <p:extLst>
      <p:ext uri="{BB962C8B-B14F-4D97-AF65-F5344CB8AC3E}">
        <p14:creationId xmlns:p14="http://schemas.microsoft.com/office/powerpoint/2010/main" val="3995936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thing to touch on is the Gale-Shapley algorithm itself. This is their paper, published in 1962, and the algorithm has been adapted a bunch of ways since then, for a lot of uses including the process of assigning medical graduates to residency programs.</a:t>
            </a:r>
          </a:p>
        </p:txBody>
      </p:sp>
      <p:sp>
        <p:nvSpPr>
          <p:cNvPr id="4" name="Slide Number Placeholder 3"/>
          <p:cNvSpPr>
            <a:spLocks noGrp="1"/>
          </p:cNvSpPr>
          <p:nvPr>
            <p:ph type="sldNum" sz="quarter" idx="5"/>
          </p:nvPr>
        </p:nvSpPr>
        <p:spPr/>
        <p:txBody>
          <a:bodyPr/>
          <a:lstStyle/>
          <a:p>
            <a:fld id="{AC06DE39-B320-4FCC-A23F-38010792CA4A}" type="slidenum">
              <a:rPr lang="en-US" smtClean="0"/>
              <a:t>21</a:t>
            </a:fld>
            <a:endParaRPr lang="en-US"/>
          </a:p>
        </p:txBody>
      </p:sp>
    </p:spTree>
    <p:extLst>
      <p:ext uri="{BB962C8B-B14F-4D97-AF65-F5344CB8AC3E}">
        <p14:creationId xmlns:p14="http://schemas.microsoft.com/office/powerpoint/2010/main" val="9082193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gist is, each prediction and each criterion “ranks” all the others from most to least preferable, where we’re using time lag as a measure of preference. So the less lag time, the higher the preference.</a:t>
            </a:r>
          </a:p>
          <a:p>
            <a:endParaRPr lang="en-US" dirty="0"/>
          </a:p>
          <a:p>
            <a:r>
              <a:rPr lang="en-US" dirty="0"/>
              <a:t>We pre-specify a lag time threshold called the spurious pairing threshold, where we say, any preferences beyond x time units are illegal. Then we run the algorithm to tell us which pairs should be formed.</a:t>
            </a:r>
          </a:p>
        </p:txBody>
      </p:sp>
      <p:sp>
        <p:nvSpPr>
          <p:cNvPr id="4" name="Slide Number Placeholder 3"/>
          <p:cNvSpPr>
            <a:spLocks noGrp="1"/>
          </p:cNvSpPr>
          <p:nvPr>
            <p:ph type="sldNum" sz="quarter" idx="5"/>
          </p:nvPr>
        </p:nvSpPr>
        <p:spPr/>
        <p:txBody>
          <a:bodyPr/>
          <a:lstStyle/>
          <a:p>
            <a:fld id="{AC06DE39-B320-4FCC-A23F-38010792CA4A}" type="slidenum">
              <a:rPr lang="en-US" smtClean="0"/>
              <a:t>22</a:t>
            </a:fld>
            <a:endParaRPr lang="en-US"/>
          </a:p>
        </p:txBody>
      </p:sp>
    </p:spTree>
    <p:extLst>
      <p:ext uri="{BB962C8B-B14F-4D97-AF65-F5344CB8AC3E}">
        <p14:creationId xmlns:p14="http://schemas.microsoft.com/office/powerpoint/2010/main" val="6248230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we check that predictions are sequential. We expect that our algorithm is detecting transitions as they happen, plus or minus some margin. That’s well and good, but if there’s already another pair in that margin, it seems like we’re making a spurious connection that we should disqualify. Again, that’s what the red lines are showing here.</a:t>
            </a:r>
          </a:p>
          <a:p>
            <a:endParaRPr lang="en-US" dirty="0"/>
          </a:p>
          <a:p>
            <a:r>
              <a:rPr lang="en-US" dirty="0"/>
              <a:t>The algorithm has some nuanced properties that we can’t get into, but this is the gist. Now let’s talk about metrics. To set that up, I want to go back to the spurious pairing threshold. Our results can change depending on how much lag time we allow. But a good algorithm will be about as effective when we allow short lag time as long lag time. So one thing we want to look at is how much the performance changes when we vary how much lag time we allow. That’s what we’ll look at in the figures.</a:t>
            </a:r>
          </a:p>
          <a:p>
            <a:endParaRPr lang="en-US" dirty="0"/>
          </a:p>
          <a:p>
            <a:r>
              <a:rPr lang="en-US" dirty="0"/>
              <a:t>Remember, we have both a categorical and a continuous aspect of our question.</a:t>
            </a:r>
          </a:p>
        </p:txBody>
      </p:sp>
      <p:sp>
        <p:nvSpPr>
          <p:cNvPr id="4" name="Slide Number Placeholder 3"/>
          <p:cNvSpPr>
            <a:spLocks noGrp="1"/>
          </p:cNvSpPr>
          <p:nvPr>
            <p:ph type="sldNum" sz="quarter" idx="5"/>
          </p:nvPr>
        </p:nvSpPr>
        <p:spPr/>
        <p:txBody>
          <a:bodyPr/>
          <a:lstStyle/>
          <a:p>
            <a:fld id="{AC06DE39-B320-4FCC-A23F-38010792CA4A}" type="slidenum">
              <a:rPr lang="en-US" smtClean="0"/>
              <a:t>23</a:t>
            </a:fld>
            <a:endParaRPr lang="en-US"/>
          </a:p>
        </p:txBody>
      </p:sp>
    </p:spTree>
    <p:extLst>
      <p:ext uri="{BB962C8B-B14F-4D97-AF65-F5344CB8AC3E}">
        <p14:creationId xmlns:p14="http://schemas.microsoft.com/office/powerpoint/2010/main" val="9619182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categorical side, we’re focused on recall and precision, which have a bunch of other names including sensitivity and positive predictive value.</a:t>
            </a:r>
          </a:p>
          <a:p>
            <a:endParaRPr lang="en-US" dirty="0"/>
          </a:p>
          <a:p>
            <a:r>
              <a:rPr lang="en-US" dirty="0"/>
              <a:t>In these panels we’re looking at the youth Sojourn segmentation algorithms for raw acceleration data on the hip or wrist. Error bars are metric variability across participants. So on the left, we can see that we have to allow around 6-s of lag time before recall exceeds 50%, meaning we’re detecting 50% of transitions. On the right, we can see that precision is basically low no matter what, meaning that very few of the predicted transitions are actually true positives.</a:t>
            </a:r>
          </a:p>
        </p:txBody>
      </p:sp>
      <p:sp>
        <p:nvSpPr>
          <p:cNvPr id="4" name="Slide Number Placeholder 3"/>
          <p:cNvSpPr>
            <a:spLocks noGrp="1"/>
          </p:cNvSpPr>
          <p:nvPr>
            <p:ph type="sldNum" sz="quarter" idx="5"/>
          </p:nvPr>
        </p:nvSpPr>
        <p:spPr/>
        <p:txBody>
          <a:bodyPr/>
          <a:lstStyle/>
          <a:p>
            <a:fld id="{AC06DE39-B320-4FCC-A23F-38010792CA4A}" type="slidenum">
              <a:rPr lang="en-US" smtClean="0"/>
              <a:t>24</a:t>
            </a:fld>
            <a:endParaRPr lang="en-US"/>
          </a:p>
        </p:txBody>
      </p:sp>
    </p:spTree>
    <p:extLst>
      <p:ext uri="{BB962C8B-B14F-4D97-AF65-F5344CB8AC3E}">
        <p14:creationId xmlns:p14="http://schemas.microsoft.com/office/powerpoint/2010/main" val="12084558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continuous side, we can look at RMSE of the lag times. RMSE is always bounded below by 0, but what’s interesting here is that it’s also bounded above by the line of identity. So if you like, you can express RMSE on a percentage scale, where 0% would be the line of identity and 100% would be RMSE of 0. Since recall and precision have that same percentage scale, you can also define a single, aggregate measure of performance which is the mean of all three.</a:t>
            </a:r>
          </a:p>
        </p:txBody>
      </p:sp>
      <p:sp>
        <p:nvSpPr>
          <p:cNvPr id="4" name="Slide Number Placeholder 3"/>
          <p:cNvSpPr>
            <a:spLocks noGrp="1"/>
          </p:cNvSpPr>
          <p:nvPr>
            <p:ph type="sldNum" sz="quarter" idx="5"/>
          </p:nvPr>
        </p:nvSpPr>
        <p:spPr/>
        <p:txBody>
          <a:bodyPr/>
          <a:lstStyle/>
          <a:p>
            <a:fld id="{AC06DE39-B320-4FCC-A23F-38010792CA4A}" type="slidenum">
              <a:rPr lang="en-US" smtClean="0"/>
              <a:t>25</a:t>
            </a:fld>
            <a:endParaRPr lang="en-US"/>
          </a:p>
        </p:txBody>
      </p:sp>
    </p:spTree>
    <p:extLst>
      <p:ext uri="{BB962C8B-B14F-4D97-AF65-F5344CB8AC3E}">
        <p14:creationId xmlns:p14="http://schemas.microsoft.com/office/powerpoint/2010/main" val="42105623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important topic is CAM-TPM comparison</a:t>
            </a:r>
            <a:r>
              <a:rPr lang="en-US" dirty="0"/>
              <a:t>… to </a:t>
            </a:r>
            <a:r>
              <a:rPr lang="en-US" b="1" u="sng" dirty="0"/>
              <a:t>bring out more fully</a:t>
            </a:r>
            <a:r>
              <a:rPr lang="en-US" dirty="0"/>
              <a:t> what the exact </a:t>
            </a:r>
            <a:r>
              <a:rPr lang="en-US" b="1" u="sng" dirty="0"/>
              <a:t>limitations</a:t>
            </a:r>
            <a:r>
              <a:rPr lang="en-US" dirty="0"/>
              <a:t> of the CAM are, and</a:t>
            </a:r>
          </a:p>
          <a:p>
            <a:r>
              <a:rPr lang="en-US" b="1" u="sng" dirty="0"/>
              <a:t>how TPM improves</a:t>
            </a:r>
            <a:r>
              <a:rPr lang="en-US" dirty="0"/>
              <a:t>.</a:t>
            </a:r>
          </a:p>
          <a:p>
            <a:endParaRPr lang="en-US" dirty="0"/>
          </a:p>
          <a:p>
            <a:r>
              <a:rPr lang="en-US" dirty="0"/>
              <a:t>… </a:t>
            </a:r>
            <a:r>
              <a:rPr lang="en-US" b="1" u="sng" dirty="0"/>
              <a:t>a few studies to get at</a:t>
            </a:r>
            <a:r>
              <a:rPr lang="en-US" dirty="0"/>
              <a:t>, starting Nyan.</a:t>
            </a:r>
          </a:p>
          <a:p>
            <a:r>
              <a:rPr lang="en-US" dirty="0"/>
              <a:t>They were </a:t>
            </a:r>
            <a:r>
              <a:rPr lang="en-US" b="1" u="sng" dirty="0"/>
              <a:t>working on</a:t>
            </a:r>
            <a:r>
              <a:rPr lang="en-US" dirty="0"/>
              <a:t> some </a:t>
            </a:r>
            <a:r>
              <a:rPr lang="en-US" b="1" u="sng" dirty="0"/>
              <a:t>gait pattern classification</a:t>
            </a:r>
            <a:r>
              <a:rPr lang="en-US" dirty="0"/>
              <a:t> using wearable sensors, and </a:t>
            </a:r>
            <a:r>
              <a:rPr lang="en-US" b="1" u="sng" dirty="0"/>
              <a:t>specifically</a:t>
            </a:r>
            <a:r>
              <a:rPr lang="en-US" dirty="0"/>
              <a:t> looking at </a:t>
            </a:r>
            <a:r>
              <a:rPr lang="en-US" b="1" u="sng" dirty="0"/>
              <a:t>segment duration</a:t>
            </a:r>
            <a:r>
              <a:rPr lang="en-US" dirty="0"/>
              <a:t>.</a:t>
            </a:r>
          </a:p>
          <a:p>
            <a:r>
              <a:rPr lang="en-US" dirty="0"/>
              <a:t>They used some </a:t>
            </a:r>
            <a:r>
              <a:rPr lang="en-US" b="1" u="sng" dirty="0"/>
              <a:t>similar metrics</a:t>
            </a:r>
            <a:r>
              <a:rPr lang="en-US" dirty="0"/>
              <a:t> to this study...</a:t>
            </a:r>
          </a:p>
          <a:p>
            <a:endParaRPr lang="en-US" dirty="0"/>
          </a:p>
          <a:p>
            <a:r>
              <a:rPr lang="en-US" dirty="0"/>
              <a:t>However, </a:t>
            </a:r>
            <a:r>
              <a:rPr lang="en-US" b="1" u="sng" dirty="0"/>
              <a:t>limitations</a:t>
            </a:r>
            <a:r>
              <a:rPr lang="en-US" dirty="0"/>
              <a:t>...</a:t>
            </a:r>
          </a:p>
          <a:p>
            <a:r>
              <a:rPr lang="en-US" dirty="0"/>
              <a:t>One … </a:t>
            </a:r>
            <a:r>
              <a:rPr lang="en-US" b="1" u="sng" dirty="0"/>
              <a:t>assumes the correct number</a:t>
            </a:r>
            <a:r>
              <a:rPr lang="en-US" dirty="0"/>
              <a:t> of segments, which may be </a:t>
            </a:r>
            <a:r>
              <a:rPr lang="en-US" b="1" u="sng" dirty="0"/>
              <a:t>reasonable for gait analysis</a:t>
            </a:r>
            <a:r>
              <a:rPr lang="en-US" dirty="0"/>
              <a:t>...</a:t>
            </a:r>
          </a:p>
          <a:p>
            <a:r>
              <a:rPr lang="en-US" dirty="0"/>
              <a:t>It also </a:t>
            </a:r>
            <a:r>
              <a:rPr lang="en-US" b="1" u="sng" dirty="0"/>
              <a:t>focuses on duration</a:t>
            </a:r>
            <a:r>
              <a:rPr lang="en-US" dirty="0"/>
              <a:t>… not onset/offset.</a:t>
            </a:r>
          </a:p>
          <a:p>
            <a:r>
              <a:rPr lang="en-US" dirty="0"/>
              <a:t>That places a lot of </a:t>
            </a:r>
            <a:r>
              <a:rPr lang="en-US" b="1" u="sng" dirty="0"/>
              <a:t>emphasis on</a:t>
            </a:r>
            <a:r>
              <a:rPr lang="en-US" dirty="0"/>
              <a:t> … </a:t>
            </a:r>
            <a:r>
              <a:rPr lang="en-US" b="1" u="sng" dirty="0"/>
              <a:t>within a segment</a:t>
            </a:r>
            <a:r>
              <a:rPr lang="en-US" dirty="0"/>
              <a:t>, which </a:t>
            </a:r>
            <a:r>
              <a:rPr lang="en-US" b="1" u="sng" dirty="0"/>
              <a:t>way more information</a:t>
            </a:r>
            <a:r>
              <a:rPr lang="en-US" dirty="0"/>
              <a:t>...</a:t>
            </a:r>
          </a:p>
          <a:p>
            <a:r>
              <a:rPr lang="en-US" dirty="0"/>
              <a:t>So the </a:t>
            </a:r>
            <a:r>
              <a:rPr lang="en-US" b="1" u="sng" dirty="0"/>
              <a:t>pure bout-detection information gets washed out</a:t>
            </a:r>
            <a:r>
              <a:rPr lang="en-US" dirty="0"/>
              <a:t>...</a:t>
            </a:r>
          </a:p>
          <a:p>
            <a:endParaRPr lang="en-US" dirty="0"/>
          </a:p>
          <a:p>
            <a:r>
              <a:rPr lang="en-US" b="1" u="sng" dirty="0"/>
              <a:t>We saw that in the demonstration...</a:t>
            </a:r>
          </a:p>
          <a:p>
            <a:endParaRPr lang="en-US" dirty="0"/>
          </a:p>
          <a:p>
            <a:r>
              <a:rPr lang="en-US" b="1" u="sng" dirty="0"/>
              <a:t>Another study</a:t>
            </a:r>
            <a:r>
              <a:rPr lang="en-US" dirty="0"/>
              <a:t> (Shahi)...</a:t>
            </a:r>
          </a:p>
          <a:p>
            <a:r>
              <a:rPr lang="en-US" dirty="0"/>
              <a:t>They used </a:t>
            </a:r>
            <a:r>
              <a:rPr lang="en-US" b="1" u="sng" dirty="0"/>
              <a:t>protein sequencing comparison algorithm</a:t>
            </a:r>
            <a:r>
              <a:rPr lang="en-US" dirty="0"/>
              <a:t>...</a:t>
            </a:r>
          </a:p>
          <a:p>
            <a:r>
              <a:rPr lang="en-US" dirty="0"/>
              <a:t>The </a:t>
            </a:r>
            <a:r>
              <a:rPr lang="en-US" b="1" u="sng" dirty="0"/>
              <a:t>same limitation applies</a:t>
            </a:r>
            <a:r>
              <a:rPr lang="en-US" dirty="0"/>
              <a:t>… </a:t>
            </a:r>
            <a:r>
              <a:rPr lang="en-US" b="1" u="sng" dirty="0"/>
              <a:t>volume of within-bout information completely overwhelms the information that could be gained about bout-detection</a:t>
            </a:r>
            <a:r>
              <a:rPr lang="en-US" dirty="0"/>
              <a:t>.</a:t>
            </a:r>
          </a:p>
          <a:p>
            <a:r>
              <a:rPr lang="en-US" dirty="0"/>
              <a:t>… </a:t>
            </a:r>
            <a:r>
              <a:rPr lang="en-US" b="1" u="sng" dirty="0"/>
              <a:t>also difficult to interpret</a:t>
            </a:r>
            <a:r>
              <a:rPr lang="en-US" dirty="0"/>
              <a:t>.</a:t>
            </a:r>
          </a:p>
          <a:p>
            <a:endParaRPr lang="en-US" dirty="0"/>
          </a:p>
          <a:p>
            <a:r>
              <a:rPr lang="en-US" dirty="0"/>
              <a:t>…</a:t>
            </a:r>
            <a:r>
              <a:rPr lang="en-US" b="1" u="sng" dirty="0"/>
              <a:t>illustration and results</a:t>
            </a:r>
            <a:r>
              <a:rPr lang="en-US" dirty="0"/>
              <a:t> for two proteins. As you can see, you have a </a:t>
            </a:r>
            <a:r>
              <a:rPr lang="en-US" b="1" u="sng" dirty="0"/>
              <a:t>pretty specialized interpretation</a:t>
            </a:r>
            <a:r>
              <a:rPr lang="en-US" dirty="0"/>
              <a:t>...</a:t>
            </a:r>
          </a:p>
          <a:p>
            <a:r>
              <a:rPr lang="en-US" b="1" u="sng" dirty="0"/>
              <a:t>challenging and unintuitive</a:t>
            </a:r>
            <a:r>
              <a:rPr lang="en-US" dirty="0"/>
              <a:t> to use the Needleman-Wunsch algorithm to </a:t>
            </a:r>
            <a:r>
              <a:rPr lang="en-US" b="1" u="sng" dirty="0"/>
              <a:t>interpret/compare findings</a:t>
            </a:r>
            <a:r>
              <a:rPr lang="en-US" dirty="0"/>
              <a:t> for different algorithms </a:t>
            </a:r>
            <a:r>
              <a:rPr lang="en-US" b="1" u="sng" dirty="0"/>
              <a:t>across studies</a:t>
            </a:r>
            <a:r>
              <a:rPr lang="en-US" dirty="0"/>
              <a:t>.</a:t>
            </a:r>
          </a:p>
        </p:txBody>
      </p:sp>
      <p:sp>
        <p:nvSpPr>
          <p:cNvPr id="4" name="Slide Number Placeholder 3"/>
          <p:cNvSpPr>
            <a:spLocks noGrp="1"/>
          </p:cNvSpPr>
          <p:nvPr>
            <p:ph type="sldNum" sz="quarter" idx="5"/>
          </p:nvPr>
        </p:nvSpPr>
        <p:spPr/>
        <p:txBody>
          <a:bodyPr/>
          <a:lstStyle/>
          <a:p>
            <a:fld id="{AC06DE39-B320-4FCC-A23F-38010792CA4A}" type="slidenum">
              <a:rPr lang="en-US" smtClean="0"/>
              <a:t>27</a:t>
            </a:fld>
            <a:endParaRPr lang="en-US"/>
          </a:p>
        </p:txBody>
      </p:sp>
    </p:spTree>
    <p:extLst>
      <p:ext uri="{BB962C8B-B14F-4D97-AF65-F5344CB8AC3E}">
        <p14:creationId xmlns:p14="http://schemas.microsoft.com/office/powerpoint/2010/main" val="7242293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16 activities, ranging from sedentary to vigorous.</a:t>
            </a:r>
          </a:p>
        </p:txBody>
      </p:sp>
      <p:sp>
        <p:nvSpPr>
          <p:cNvPr id="4" name="Slide Number Placeholder 3"/>
          <p:cNvSpPr>
            <a:spLocks noGrp="1"/>
          </p:cNvSpPr>
          <p:nvPr>
            <p:ph type="sldNum" sz="quarter" idx="5"/>
          </p:nvPr>
        </p:nvSpPr>
        <p:spPr/>
        <p:txBody>
          <a:bodyPr/>
          <a:lstStyle/>
          <a:p>
            <a:fld id="{AC06DE39-B320-4FCC-A23F-38010792CA4A}" type="slidenum">
              <a:rPr lang="en-US" smtClean="0"/>
              <a:t>29</a:t>
            </a:fld>
            <a:endParaRPr lang="en-US"/>
          </a:p>
        </p:txBody>
      </p:sp>
    </p:spTree>
    <p:extLst>
      <p:ext uri="{BB962C8B-B14F-4D97-AF65-F5344CB8AC3E}">
        <p14:creationId xmlns:p14="http://schemas.microsoft.com/office/powerpoint/2010/main" val="19714402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Specifically, we’re going to look at data from two </a:t>
            </a:r>
            <a:r>
              <a:rPr lang="en-US" b="0" u="none" dirty="0" err="1"/>
              <a:t>ActiGraph</a:t>
            </a:r>
            <a:r>
              <a:rPr lang="en-US" b="0" u="none" dirty="0"/>
              <a:t> GT9X devices worn on the hip and non-dominant wrist, respectively. We used the youth Sojourn algorithms to predict transitions after reducing the raw acceleration data to 1-s epochs.</a:t>
            </a:r>
          </a:p>
          <a:p>
            <a:endParaRPr lang="en-US" b="0" u="none" dirty="0"/>
          </a:p>
          <a:p>
            <a:r>
              <a:rPr lang="en-US" b="0" u="none" dirty="0"/>
              <a:t>Direct observation was our criterion measure. We used </a:t>
            </a:r>
            <a:r>
              <a:rPr lang="en-US" b="0" u="none" dirty="0" err="1"/>
              <a:t>Noldus</a:t>
            </a:r>
            <a:r>
              <a:rPr lang="en-US" b="0" u="none" dirty="0"/>
              <a:t> Pocket observer on an Android tablet, which you can see here in the screenshot. That allowed us to click buttons whenever behavior changed, and then we used that to label the 1-s epochs with the corresponding behavior. Anytime behavior changed, we called that a transition, so the data looked…</a:t>
            </a:r>
            <a:endParaRPr lang="en-US" dirty="0"/>
          </a:p>
        </p:txBody>
      </p:sp>
      <p:sp>
        <p:nvSpPr>
          <p:cNvPr id="4" name="Slide Number Placeholder 3"/>
          <p:cNvSpPr>
            <a:spLocks noGrp="1"/>
          </p:cNvSpPr>
          <p:nvPr>
            <p:ph type="sldNum" sz="quarter" idx="5"/>
          </p:nvPr>
        </p:nvSpPr>
        <p:spPr/>
        <p:txBody>
          <a:bodyPr/>
          <a:lstStyle/>
          <a:p>
            <a:fld id="{AC06DE39-B320-4FCC-A23F-38010792CA4A}" type="slidenum">
              <a:rPr lang="en-US" smtClean="0"/>
              <a:t>30</a:t>
            </a:fld>
            <a:endParaRPr lang="en-US"/>
          </a:p>
        </p:txBody>
      </p:sp>
    </p:spTree>
    <p:extLst>
      <p:ext uri="{BB962C8B-B14F-4D97-AF65-F5344CB8AC3E}">
        <p14:creationId xmlns:p14="http://schemas.microsoft.com/office/powerpoint/2010/main" val="3138833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youth Sojourn models have a </a:t>
            </a:r>
            <a:r>
              <a:rPr lang="en-US" b="1" u="sng" dirty="0"/>
              <a:t>multi-component setup</a:t>
            </a:r>
            <a:r>
              <a:rPr lang="en-US" dirty="0"/>
              <a:t> that’s used to </a:t>
            </a:r>
            <a:r>
              <a:rPr lang="en-US" b="1" u="sng" dirty="0"/>
              <a:t>estimate activity intensity</a:t>
            </a:r>
            <a:r>
              <a:rPr lang="en-US" dirty="0"/>
              <a:t> (sedentary, light, or MVPA).</a:t>
            </a:r>
          </a:p>
          <a:p>
            <a:r>
              <a:rPr lang="en-US" dirty="0"/>
              <a:t>The </a:t>
            </a:r>
            <a:r>
              <a:rPr lang="en-US" b="1" u="sng" dirty="0"/>
              <a:t>first part is a bout-detection</a:t>
            </a:r>
            <a:r>
              <a:rPr lang="en-US" dirty="0"/>
              <a:t> algorithm</a:t>
            </a:r>
          </a:p>
          <a:p>
            <a:r>
              <a:rPr lang="en-US" dirty="0"/>
              <a:t>…</a:t>
            </a:r>
            <a:r>
              <a:rPr lang="en-US" b="1" u="sng" dirty="0"/>
              <a:t>three parameters</a:t>
            </a:r>
            <a:r>
              <a:rPr lang="en-US" dirty="0"/>
              <a:t> of the bout-detection algorithms, which </a:t>
            </a:r>
            <a:r>
              <a:rPr lang="en-US" b="1" u="sng" dirty="0"/>
              <a:t>differ depending</a:t>
            </a:r>
            <a:r>
              <a:rPr lang="en-US" dirty="0"/>
              <a:t> on...</a:t>
            </a:r>
          </a:p>
          <a:p>
            <a:r>
              <a:rPr lang="en-US" dirty="0"/>
              <a:t>……first is </a:t>
            </a:r>
            <a:r>
              <a:rPr lang="en-US" b="1" u="sng" dirty="0"/>
              <a:t>how different</a:t>
            </a:r>
            <a:r>
              <a:rPr lang="en-US" dirty="0"/>
              <a:t> the counts or acceleration </a:t>
            </a:r>
            <a:r>
              <a:rPr lang="en-US" b="1" u="sng" dirty="0"/>
              <a:t>need to be</a:t>
            </a:r>
            <a:r>
              <a:rPr lang="en-US" dirty="0"/>
              <a:t> from one second to the next in order for a </a:t>
            </a:r>
            <a:r>
              <a:rPr lang="en-US" b="1" u="sng" dirty="0"/>
              <a:t>new bout to be triggered</a:t>
            </a:r>
            <a:r>
              <a:rPr lang="en-US" dirty="0"/>
              <a:t>.</a:t>
            </a:r>
          </a:p>
          <a:p>
            <a:r>
              <a:rPr lang="en-US" dirty="0"/>
              <a:t>……second is </a:t>
            </a:r>
            <a:r>
              <a:rPr lang="en-US" b="1" u="sng" dirty="0"/>
              <a:t>how low the second value</a:t>
            </a:r>
            <a:r>
              <a:rPr lang="en-US" dirty="0"/>
              <a:t> has to be in neighboring epochs for a new </a:t>
            </a:r>
            <a:r>
              <a:rPr lang="en-US" b="1" u="sng" dirty="0"/>
              <a:t>bout to be triggered</a:t>
            </a:r>
            <a:r>
              <a:rPr lang="en-US" dirty="0"/>
              <a:t>.</a:t>
            </a:r>
          </a:p>
          <a:p>
            <a:r>
              <a:rPr lang="en-US" dirty="0"/>
              <a:t>……third is the </a:t>
            </a:r>
            <a:r>
              <a:rPr lang="en-US" b="1" u="sng" dirty="0"/>
              <a:t>minimum duration</a:t>
            </a:r>
            <a:r>
              <a:rPr lang="en-US" dirty="0"/>
              <a:t> of a bout.</a:t>
            </a:r>
          </a:p>
          <a:p>
            <a:endParaRPr lang="en-US" dirty="0"/>
          </a:p>
          <a:p>
            <a:r>
              <a:rPr lang="en-US" b="1" u="sng" dirty="0"/>
              <a:t>Once segmented</a:t>
            </a:r>
            <a:r>
              <a:rPr lang="en-US" dirty="0"/>
              <a:t>, an </a:t>
            </a:r>
            <a:r>
              <a:rPr lang="en-US" b="1" u="sng" dirty="0"/>
              <a:t>ANN</a:t>
            </a:r>
            <a:r>
              <a:rPr lang="en-US" dirty="0"/>
              <a:t> is used to generate </a:t>
            </a:r>
            <a:r>
              <a:rPr lang="en-US" b="1" u="sng" dirty="0"/>
              <a:t>predicted intensity in two ways</a:t>
            </a:r>
            <a:r>
              <a:rPr lang="en-US" dirty="0"/>
              <a:t>,</a:t>
            </a:r>
          </a:p>
          <a:p>
            <a:r>
              <a:rPr lang="en-US" dirty="0"/>
              <a:t>…static 15-s windows</a:t>
            </a:r>
          </a:p>
          <a:p>
            <a:r>
              <a:rPr lang="en-US" dirty="0"/>
              <a:t>…dynamic segments defined by the algorithm.</a:t>
            </a:r>
          </a:p>
          <a:p>
            <a:endParaRPr lang="en-US" dirty="0"/>
          </a:p>
          <a:p>
            <a:r>
              <a:rPr lang="en-US" b="1" u="sng" dirty="0"/>
              <a:t>Finally, decision tree integrates the preceding information with the actual counts or acceleration values, to generate a final estimate.</a:t>
            </a:r>
          </a:p>
          <a:p>
            <a:endParaRPr lang="en-US" dirty="0"/>
          </a:p>
          <a:p>
            <a:r>
              <a:rPr lang="en-US" b="1" u="sng" dirty="0"/>
              <a:t>Now reviewed Sojourns, back to analyses.</a:t>
            </a:r>
          </a:p>
        </p:txBody>
      </p:sp>
      <p:sp>
        <p:nvSpPr>
          <p:cNvPr id="4" name="Slide Number Placeholder 3"/>
          <p:cNvSpPr>
            <a:spLocks noGrp="1"/>
          </p:cNvSpPr>
          <p:nvPr>
            <p:ph type="sldNum" sz="quarter" idx="5"/>
          </p:nvPr>
        </p:nvSpPr>
        <p:spPr/>
        <p:txBody>
          <a:bodyPr/>
          <a:lstStyle/>
          <a:p>
            <a:fld id="{AC06DE39-B320-4FCC-A23F-38010792CA4A}" type="slidenum">
              <a:rPr lang="en-US" smtClean="0"/>
              <a:t>31</a:t>
            </a:fld>
            <a:endParaRPr lang="en-US"/>
          </a:p>
        </p:txBody>
      </p:sp>
    </p:spTree>
    <p:extLst>
      <p:ext uri="{BB962C8B-B14F-4D97-AF65-F5344CB8AC3E}">
        <p14:creationId xmlns:p14="http://schemas.microsoft.com/office/powerpoint/2010/main" val="2250721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get started I want to visualize how our data processing and analysis pipeline often looks.</a:t>
            </a:r>
          </a:p>
        </p:txBody>
      </p:sp>
      <p:sp>
        <p:nvSpPr>
          <p:cNvPr id="4" name="Slide Number Placeholder 3"/>
          <p:cNvSpPr>
            <a:spLocks noGrp="1"/>
          </p:cNvSpPr>
          <p:nvPr>
            <p:ph type="sldNum" sz="quarter" idx="5"/>
          </p:nvPr>
        </p:nvSpPr>
        <p:spPr/>
        <p:txBody>
          <a:bodyPr/>
          <a:lstStyle/>
          <a:p>
            <a:fld id="{AC06DE39-B320-4FCC-A23F-38010792CA4A}" type="slidenum">
              <a:rPr lang="en-US" smtClean="0"/>
              <a:t>3</a:t>
            </a:fld>
            <a:endParaRPr lang="en-US"/>
          </a:p>
        </p:txBody>
      </p:sp>
    </p:spTree>
    <p:extLst>
      <p:ext uri="{BB962C8B-B14F-4D97-AF65-F5344CB8AC3E}">
        <p14:creationId xmlns:p14="http://schemas.microsoft.com/office/powerpoint/2010/main" val="34912436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focused</a:t>
            </a:r>
            <a:r>
              <a:rPr lang="en-US" dirty="0"/>
              <a:t> on </a:t>
            </a:r>
            <a:r>
              <a:rPr lang="en-US" b="1" u="sng" dirty="0"/>
              <a:t>conventional analytic method</a:t>
            </a:r>
            <a:r>
              <a:rPr lang="en-US" dirty="0"/>
              <a:t> to </a:t>
            </a:r>
            <a:r>
              <a:rPr lang="en-US" b="1" u="sng" dirty="0"/>
              <a:t>compare</a:t>
            </a:r>
            <a:r>
              <a:rPr lang="en-US" dirty="0"/>
              <a:t> the </a:t>
            </a:r>
            <a:r>
              <a:rPr lang="en-US" b="1" u="sng" dirty="0"/>
              <a:t>classification accuracy</a:t>
            </a:r>
            <a:r>
              <a:rPr lang="en-US" dirty="0"/>
              <a:t>...</a:t>
            </a:r>
          </a:p>
          <a:p>
            <a:r>
              <a:rPr lang="en-US" dirty="0"/>
              <a:t>If we </a:t>
            </a:r>
            <a:r>
              <a:rPr lang="en-US" b="1" u="sng" dirty="0"/>
              <a:t>go back to snapshot</a:t>
            </a:r>
            <a:r>
              <a:rPr lang="en-US" dirty="0"/>
              <a:t> I gave, we’re </a:t>
            </a:r>
            <a:r>
              <a:rPr lang="en-US" b="1" u="sng" dirty="0"/>
              <a:t>looking at these rightmost</a:t>
            </a:r>
            <a:r>
              <a:rPr lang="en-US" dirty="0"/>
              <a:t> columns now.</a:t>
            </a:r>
          </a:p>
          <a:p>
            <a:endParaRPr lang="en-US" dirty="0"/>
          </a:p>
          <a:p>
            <a:r>
              <a:rPr lang="en-US" dirty="0"/>
              <a:t>Here’s </a:t>
            </a:r>
            <a:r>
              <a:rPr lang="en-US" b="1" u="sng" dirty="0"/>
              <a:t>how determined labels</a:t>
            </a:r>
            <a:r>
              <a:rPr lang="en-US" dirty="0"/>
              <a:t>.</a:t>
            </a:r>
          </a:p>
          <a:p>
            <a:r>
              <a:rPr lang="en-US" dirty="0"/>
              <a:t>The cutoffs </a:t>
            </a:r>
            <a:r>
              <a:rPr lang="en-US" b="1" u="sng" dirty="0"/>
              <a:t>include posture due to</a:t>
            </a:r>
            <a:r>
              <a:rPr lang="en-US" dirty="0"/>
              <a:t>…</a:t>
            </a:r>
          </a:p>
          <a:p>
            <a:r>
              <a:rPr lang="en-US" b="1" u="sng" dirty="0"/>
              <a:t>weren’t supposed to sleep</a:t>
            </a:r>
            <a:r>
              <a:rPr lang="en-US" dirty="0"/>
              <a:t> here, so we’re ignoring that.</a:t>
            </a:r>
          </a:p>
          <a:p>
            <a:endParaRPr lang="en-US" dirty="0"/>
          </a:p>
          <a:p>
            <a:r>
              <a:rPr lang="en-US" dirty="0"/>
              <a:t>We </a:t>
            </a:r>
            <a:r>
              <a:rPr lang="en-US" b="1" u="sng" dirty="0"/>
              <a:t>excluded data</a:t>
            </a:r>
            <a:r>
              <a:rPr lang="en-US" dirty="0"/>
              <a:t>...</a:t>
            </a:r>
          </a:p>
          <a:p>
            <a:endParaRPr lang="en-US" dirty="0"/>
          </a:p>
          <a:p>
            <a:r>
              <a:rPr lang="en-US" b="1" u="sng" dirty="0"/>
              <a:t>Once classified</a:t>
            </a:r>
            <a:r>
              <a:rPr lang="en-US" dirty="0"/>
              <a:t>, we </a:t>
            </a:r>
            <a:r>
              <a:rPr lang="en-US" b="1" u="sng" dirty="0"/>
              <a:t>calculated these metrics</a:t>
            </a:r>
            <a:r>
              <a:rPr lang="en-US" dirty="0"/>
              <a:t> for each individual… </a:t>
            </a:r>
            <a:r>
              <a:rPr lang="en-US" b="1" u="sng" dirty="0"/>
              <a:t>paired T-tests</a:t>
            </a:r>
            <a:r>
              <a:rPr lang="en-US" dirty="0"/>
              <a:t> to</a:t>
            </a:r>
          </a:p>
          <a:p>
            <a:r>
              <a:rPr lang="en-US" b="1" u="sng" dirty="0"/>
              <a:t>compare the hip-versus-wrist means</a:t>
            </a:r>
            <a:r>
              <a:rPr lang="en-US" dirty="0"/>
              <a:t>.</a:t>
            </a:r>
          </a:p>
        </p:txBody>
      </p:sp>
      <p:sp>
        <p:nvSpPr>
          <p:cNvPr id="4" name="Slide Number Placeholder 3"/>
          <p:cNvSpPr>
            <a:spLocks noGrp="1"/>
          </p:cNvSpPr>
          <p:nvPr>
            <p:ph type="sldNum" sz="quarter" idx="5"/>
          </p:nvPr>
        </p:nvSpPr>
        <p:spPr/>
        <p:txBody>
          <a:bodyPr/>
          <a:lstStyle/>
          <a:p>
            <a:fld id="{AC06DE39-B320-4FCC-A23F-38010792CA4A}" type="slidenum">
              <a:rPr lang="en-US" smtClean="0"/>
              <a:t>32</a:t>
            </a:fld>
            <a:endParaRPr lang="en-US"/>
          </a:p>
        </p:txBody>
      </p:sp>
    </p:spTree>
    <p:extLst>
      <p:ext uri="{BB962C8B-B14F-4D97-AF65-F5344CB8AC3E}">
        <p14:creationId xmlns:p14="http://schemas.microsoft.com/office/powerpoint/2010/main" val="14926785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know we’re moving quickly, but hopefully this demonstration will help to fill in some of the gaps.</a:t>
            </a:r>
          </a:p>
        </p:txBody>
      </p:sp>
      <p:sp>
        <p:nvSpPr>
          <p:cNvPr id="4" name="Slide Number Placeholder 3"/>
          <p:cNvSpPr>
            <a:spLocks noGrp="1"/>
          </p:cNvSpPr>
          <p:nvPr>
            <p:ph type="sldNum" sz="quarter" idx="5"/>
          </p:nvPr>
        </p:nvSpPr>
        <p:spPr/>
        <p:txBody>
          <a:bodyPr/>
          <a:lstStyle/>
          <a:p>
            <a:fld id="{AC06DE39-B320-4FCC-A23F-38010792CA4A}" type="slidenum">
              <a:rPr lang="en-US" smtClean="0"/>
              <a:t>33</a:t>
            </a:fld>
            <a:endParaRPr lang="en-US"/>
          </a:p>
        </p:txBody>
      </p:sp>
    </p:spTree>
    <p:extLst>
      <p:ext uri="{BB962C8B-B14F-4D97-AF65-F5344CB8AC3E}">
        <p14:creationId xmlns:p14="http://schemas.microsoft.com/office/powerpoint/2010/main" val="11525222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look at data from a study that included 100 participants ages 6-18. They were mostly normal weight, non-Hispanic, and white, with a fairly even distribution of males and females and those younger vs older than 12 years old.</a:t>
            </a:r>
          </a:p>
        </p:txBody>
      </p:sp>
      <p:sp>
        <p:nvSpPr>
          <p:cNvPr id="4" name="Slide Number Placeholder 3"/>
          <p:cNvSpPr>
            <a:spLocks noGrp="1"/>
          </p:cNvSpPr>
          <p:nvPr>
            <p:ph type="sldNum" sz="quarter" idx="5"/>
          </p:nvPr>
        </p:nvSpPr>
        <p:spPr/>
        <p:txBody>
          <a:bodyPr/>
          <a:lstStyle/>
          <a:p>
            <a:fld id="{AC06DE39-B320-4FCC-A23F-38010792CA4A}" type="slidenum">
              <a:rPr lang="en-US" smtClean="0"/>
              <a:t>34</a:t>
            </a:fld>
            <a:endParaRPr lang="en-US"/>
          </a:p>
        </p:txBody>
      </p:sp>
    </p:spTree>
    <p:extLst>
      <p:ext uri="{BB962C8B-B14F-4D97-AF65-F5344CB8AC3E}">
        <p14:creationId xmlns:p14="http://schemas.microsoft.com/office/powerpoint/2010/main" val="99911044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Participants came to the lab on two occasions. From a list of 16 activities, 8 were performed each day, twice each in a way that simulated realistic transition patterns between activities. Throughout each visit, participants were fitted with the equipment seen here. Direct observation was performed in real time to generate a timestamped log of activity behaviors.</a:t>
            </a:r>
          </a:p>
        </p:txBody>
      </p:sp>
      <p:sp>
        <p:nvSpPr>
          <p:cNvPr id="4" name="Slide Number Placeholder 3"/>
          <p:cNvSpPr>
            <a:spLocks noGrp="1"/>
          </p:cNvSpPr>
          <p:nvPr>
            <p:ph type="sldNum" sz="quarter" idx="5"/>
          </p:nvPr>
        </p:nvSpPr>
        <p:spPr/>
        <p:txBody>
          <a:bodyPr/>
          <a:lstStyle/>
          <a:p>
            <a:fld id="{AC06DE39-B320-4FCC-A23F-38010792CA4A}" type="slidenum">
              <a:rPr lang="en-US" smtClean="0"/>
              <a:t>35</a:t>
            </a:fld>
            <a:endParaRPr lang="en-US"/>
          </a:p>
        </p:txBody>
      </p:sp>
    </p:spTree>
    <p:extLst>
      <p:ext uri="{BB962C8B-B14F-4D97-AF65-F5344CB8AC3E}">
        <p14:creationId xmlns:p14="http://schemas.microsoft.com/office/powerpoint/2010/main" val="40702915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like this. You can see we have timestamps indicating 1-s epochs, and then we have three columns indicating whether or not that second was a transition: One column each for the two Sojourn bout detection algorithms, and then a third column for the criterion measure.</a:t>
            </a:r>
          </a:p>
        </p:txBody>
      </p:sp>
      <p:sp>
        <p:nvSpPr>
          <p:cNvPr id="4" name="Slide Number Placeholder 3"/>
          <p:cNvSpPr>
            <a:spLocks noGrp="1"/>
          </p:cNvSpPr>
          <p:nvPr>
            <p:ph type="sldNum" sz="quarter" idx="5"/>
          </p:nvPr>
        </p:nvSpPr>
        <p:spPr/>
        <p:txBody>
          <a:bodyPr/>
          <a:lstStyle/>
          <a:p>
            <a:fld id="{AC06DE39-B320-4FCC-A23F-38010792CA4A}" type="slidenum">
              <a:rPr lang="en-US" smtClean="0"/>
              <a:t>36</a:t>
            </a:fld>
            <a:endParaRPr lang="en-US"/>
          </a:p>
        </p:txBody>
      </p:sp>
    </p:spTree>
    <p:extLst>
      <p:ext uri="{BB962C8B-B14F-4D97-AF65-F5344CB8AC3E}">
        <p14:creationId xmlns:p14="http://schemas.microsoft.com/office/powerpoint/2010/main" val="39784168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For the analysis, we used the TPM to calculate TPR, FNR, PPV, and mean lag time for each participant. Then we compared the hip-vs-wrist means using paired t-tests. We repeated this process with different allowances for how far apart we allowed the true positive pairs to be. That is, we repeated the analysis with different values of the spurious pairing threshold, from 1-20 seconds, in 1-s increments.</a:t>
            </a:r>
          </a:p>
        </p:txBody>
      </p:sp>
      <p:sp>
        <p:nvSpPr>
          <p:cNvPr id="4" name="Slide Number Placeholder 3"/>
          <p:cNvSpPr>
            <a:spLocks noGrp="1"/>
          </p:cNvSpPr>
          <p:nvPr>
            <p:ph type="sldNum" sz="quarter" idx="5"/>
          </p:nvPr>
        </p:nvSpPr>
        <p:spPr/>
        <p:txBody>
          <a:bodyPr/>
          <a:lstStyle/>
          <a:p>
            <a:fld id="{AC06DE39-B320-4FCC-A23F-38010792CA4A}" type="slidenum">
              <a:rPr lang="en-US" smtClean="0"/>
              <a:t>37</a:t>
            </a:fld>
            <a:endParaRPr lang="en-US"/>
          </a:p>
        </p:txBody>
      </p:sp>
    </p:spTree>
    <p:extLst>
      <p:ext uri="{BB962C8B-B14F-4D97-AF65-F5344CB8AC3E}">
        <p14:creationId xmlns:p14="http://schemas.microsoft.com/office/powerpoint/2010/main" val="21810568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doing the analyses at different settings of the spurious pairing threshold, and that’s what’s shown here. Obviously, the outcomes were dependent on what that setting was, and that doesn’t reflect well on a bout detection algorithm.</a:t>
            </a:r>
          </a:p>
          <a:p>
            <a:endParaRPr lang="en-US" dirty="0"/>
          </a:p>
          <a:p>
            <a:r>
              <a:rPr lang="en-US" dirty="0"/>
              <a:t>First we’ll focus on true positive rate. To get above 50% we had to allow pairings up to 6-s different (hip) and 5-s different (wrist). To get above 75% we had to allow up to 14-s (hip) and 10-s (wrist).</a:t>
            </a:r>
          </a:p>
        </p:txBody>
      </p:sp>
      <p:sp>
        <p:nvSpPr>
          <p:cNvPr id="4" name="Slide Number Placeholder 3"/>
          <p:cNvSpPr>
            <a:spLocks noGrp="1"/>
          </p:cNvSpPr>
          <p:nvPr>
            <p:ph type="sldNum" sz="quarter" idx="5"/>
          </p:nvPr>
        </p:nvSpPr>
        <p:spPr/>
        <p:txBody>
          <a:bodyPr/>
          <a:lstStyle/>
          <a:p>
            <a:fld id="{AC06DE39-B320-4FCC-A23F-38010792CA4A}" type="slidenum">
              <a:rPr lang="en-US" smtClean="0"/>
              <a:t>38</a:t>
            </a:fld>
            <a:endParaRPr lang="en-US"/>
          </a:p>
        </p:txBody>
      </p:sp>
    </p:spTree>
    <p:extLst>
      <p:ext uri="{BB962C8B-B14F-4D97-AF65-F5344CB8AC3E}">
        <p14:creationId xmlns:p14="http://schemas.microsoft.com/office/powerpoint/2010/main" val="28990600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look at false negative rate, it’s the inverse of true positive rate, by definition. So the trends are opposite here to those I just described.</a:t>
            </a:r>
          </a:p>
        </p:txBody>
      </p:sp>
      <p:sp>
        <p:nvSpPr>
          <p:cNvPr id="4" name="Slide Number Placeholder 3"/>
          <p:cNvSpPr>
            <a:spLocks noGrp="1"/>
          </p:cNvSpPr>
          <p:nvPr>
            <p:ph type="sldNum" sz="quarter" idx="5"/>
          </p:nvPr>
        </p:nvSpPr>
        <p:spPr/>
        <p:txBody>
          <a:bodyPr/>
          <a:lstStyle/>
          <a:p>
            <a:fld id="{AC06DE39-B320-4FCC-A23F-38010792CA4A}" type="slidenum">
              <a:rPr lang="en-US" smtClean="0"/>
              <a:t>39</a:t>
            </a:fld>
            <a:endParaRPr lang="en-US"/>
          </a:p>
        </p:txBody>
      </p:sp>
    </p:spTree>
    <p:extLst>
      <p:ext uri="{BB962C8B-B14F-4D97-AF65-F5344CB8AC3E}">
        <p14:creationId xmlns:p14="http://schemas.microsoft.com/office/powerpoint/2010/main" val="32611490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if we focus on positive predictive value, we never got above 50% for either algorithm, regardless of the spurious pairing threshold. That means that less than half of predicted transitions are true positives, and realistically </a:t>
            </a:r>
            <a:r>
              <a:rPr lang="en-US" b="1" dirty="0"/>
              <a:t>much</a:t>
            </a:r>
            <a:r>
              <a:rPr lang="en-US" dirty="0"/>
              <a:t> less than half.</a:t>
            </a:r>
          </a:p>
        </p:txBody>
      </p:sp>
      <p:sp>
        <p:nvSpPr>
          <p:cNvPr id="4" name="Slide Number Placeholder 3"/>
          <p:cNvSpPr>
            <a:spLocks noGrp="1"/>
          </p:cNvSpPr>
          <p:nvPr>
            <p:ph type="sldNum" sz="quarter" idx="5"/>
          </p:nvPr>
        </p:nvSpPr>
        <p:spPr/>
        <p:txBody>
          <a:bodyPr/>
          <a:lstStyle/>
          <a:p>
            <a:fld id="{AC06DE39-B320-4FCC-A23F-38010792CA4A}" type="slidenum">
              <a:rPr lang="en-US" smtClean="0"/>
              <a:t>40</a:t>
            </a:fld>
            <a:endParaRPr lang="en-US"/>
          </a:p>
        </p:txBody>
      </p:sp>
    </p:spTree>
    <p:extLst>
      <p:ext uri="{BB962C8B-B14F-4D97-AF65-F5344CB8AC3E}">
        <p14:creationId xmlns:p14="http://schemas.microsoft.com/office/powerpoint/2010/main" val="374920961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For mean lag times, the hip and wrist were virtually identical, with significant differences of 0.1-0.2 sec for only SPT settings of 4-7 sec.</a:t>
            </a:r>
          </a:p>
          <a:p>
            <a:endParaRPr lang="en-US" b="0" u="none" dirty="0"/>
          </a:p>
          <a:p>
            <a:r>
              <a:rPr lang="en-US" b="0" u="none" dirty="0"/>
              <a:t>The best possible performance would be a flat line at 0, and the worst possible performance would follow the line of identity, based on the properties of the TPM. Both algorithms were closer to the worst-possible value than the best-possible value when the SPT was 1-s, and gradually became closer to the best-possible value, at a SPT of 5-s for the hip and 4-s for the wrist.</a:t>
            </a:r>
          </a:p>
        </p:txBody>
      </p:sp>
      <p:sp>
        <p:nvSpPr>
          <p:cNvPr id="4" name="Slide Number Placeholder 3"/>
          <p:cNvSpPr>
            <a:spLocks noGrp="1"/>
          </p:cNvSpPr>
          <p:nvPr>
            <p:ph type="sldNum" sz="quarter" idx="5"/>
          </p:nvPr>
        </p:nvSpPr>
        <p:spPr/>
        <p:txBody>
          <a:bodyPr/>
          <a:lstStyle/>
          <a:p>
            <a:fld id="{AC06DE39-B320-4FCC-A23F-38010792CA4A}" type="slidenum">
              <a:rPr lang="en-US" smtClean="0"/>
              <a:t>41</a:t>
            </a:fld>
            <a:endParaRPr lang="en-US"/>
          </a:p>
        </p:txBody>
      </p:sp>
    </p:spTree>
    <p:extLst>
      <p:ext uri="{BB962C8B-B14F-4D97-AF65-F5344CB8AC3E}">
        <p14:creationId xmlns:p14="http://schemas.microsoft.com/office/powerpoint/2010/main" val="2911596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start with some criterion observations that we can represent in blocks like this</a:t>
            </a:r>
          </a:p>
        </p:txBody>
      </p:sp>
      <p:sp>
        <p:nvSpPr>
          <p:cNvPr id="4" name="Slide Number Placeholder 3"/>
          <p:cNvSpPr>
            <a:spLocks noGrp="1"/>
          </p:cNvSpPr>
          <p:nvPr>
            <p:ph type="sldNum" sz="quarter" idx="5"/>
          </p:nvPr>
        </p:nvSpPr>
        <p:spPr/>
        <p:txBody>
          <a:bodyPr/>
          <a:lstStyle/>
          <a:p>
            <a:fld id="{AC06DE39-B320-4FCC-A23F-38010792CA4A}" type="slidenum">
              <a:rPr lang="en-US" smtClean="0"/>
              <a:t>4</a:t>
            </a:fld>
            <a:endParaRPr lang="en-US"/>
          </a:p>
        </p:txBody>
      </p:sp>
    </p:spTree>
    <p:extLst>
      <p:ext uri="{BB962C8B-B14F-4D97-AF65-F5344CB8AC3E}">
        <p14:creationId xmlns:p14="http://schemas.microsoft.com/office/powerpoint/2010/main" val="2925503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(classification accuracy using the conventional analytic method)</a:t>
            </a:r>
            <a:r>
              <a:rPr lang="en-US" dirty="0"/>
              <a:t>.</a:t>
            </a:r>
          </a:p>
          <a:p>
            <a:r>
              <a:rPr lang="en-US" dirty="0"/>
              <a:t>So we’re no </a:t>
            </a:r>
            <a:r>
              <a:rPr lang="en-US" b="1" u="sng" dirty="0"/>
              <a:t>longer looking specifically</a:t>
            </a:r>
            <a:r>
              <a:rPr lang="en-US" dirty="0"/>
              <a:t> at </a:t>
            </a:r>
            <a:r>
              <a:rPr lang="en-US" b="1" u="sng" dirty="0"/>
              <a:t>bout-detection</a:t>
            </a:r>
            <a:r>
              <a:rPr lang="en-US" dirty="0"/>
              <a:t>, now we’re looking at classification of </a:t>
            </a:r>
            <a:r>
              <a:rPr lang="en-US" b="1" u="sng" dirty="0"/>
              <a:t>sedentary, light, and MVPA</a:t>
            </a:r>
            <a:r>
              <a:rPr lang="en-US" dirty="0"/>
              <a:t>, as well as </a:t>
            </a:r>
            <a:r>
              <a:rPr lang="en-US" b="1" u="sng" dirty="0"/>
              <a:t>overall agreement</a:t>
            </a:r>
            <a:r>
              <a:rPr lang="en-US" dirty="0"/>
              <a:t>.</a:t>
            </a:r>
          </a:p>
          <a:p>
            <a:endParaRPr lang="en-US" dirty="0"/>
          </a:p>
          <a:p>
            <a:r>
              <a:rPr lang="en-US" dirty="0"/>
              <a:t>You can see that </a:t>
            </a:r>
            <a:r>
              <a:rPr lang="en-US" b="1" u="sng" dirty="0"/>
              <a:t>sensitivity</a:t>
            </a:r>
            <a:r>
              <a:rPr lang="en-US" dirty="0"/>
              <a:t> for sedentary… higher wrist,</a:t>
            </a:r>
          </a:p>
          <a:p>
            <a:r>
              <a:rPr lang="en-US" b="1" u="sng" dirty="0"/>
              <a:t>whereas similar</a:t>
            </a:r>
            <a:r>
              <a:rPr lang="en-US" dirty="0"/>
              <a:t> for light and MVPA.</a:t>
            </a:r>
          </a:p>
          <a:p>
            <a:r>
              <a:rPr lang="en-US" b="1" u="sng" dirty="0"/>
              <a:t>Overall percent correct classification</a:t>
            </a:r>
            <a:r>
              <a:rPr lang="en-US" dirty="0"/>
              <a:t> was </a:t>
            </a:r>
            <a:r>
              <a:rPr lang="en-US" b="1" u="sng" dirty="0"/>
              <a:t>6.1% higher</a:t>
            </a:r>
            <a:r>
              <a:rPr lang="en-US" dirty="0"/>
              <a:t> wrist…</a:t>
            </a:r>
          </a:p>
          <a:p>
            <a:r>
              <a:rPr lang="en-US" dirty="0"/>
              <a:t>and the </a:t>
            </a:r>
            <a:r>
              <a:rPr lang="en-US" b="1" u="sng" dirty="0"/>
              <a:t>kappa was moderate</a:t>
            </a:r>
            <a:r>
              <a:rPr lang="en-US" dirty="0"/>
              <a:t> wrist and </a:t>
            </a:r>
            <a:r>
              <a:rPr lang="en-US" b="1" u="sng" dirty="0"/>
              <a:t>fair</a:t>
            </a:r>
            <a:r>
              <a:rPr lang="en-US" dirty="0"/>
              <a:t> hip.</a:t>
            </a:r>
          </a:p>
        </p:txBody>
      </p:sp>
      <p:sp>
        <p:nvSpPr>
          <p:cNvPr id="4" name="Slide Number Placeholder 3"/>
          <p:cNvSpPr>
            <a:spLocks noGrp="1"/>
          </p:cNvSpPr>
          <p:nvPr>
            <p:ph type="sldNum" sz="quarter" idx="5"/>
          </p:nvPr>
        </p:nvSpPr>
        <p:spPr/>
        <p:txBody>
          <a:bodyPr/>
          <a:lstStyle/>
          <a:p>
            <a:fld id="{AC06DE39-B320-4FCC-A23F-38010792CA4A}" type="slidenum">
              <a:rPr lang="en-US" smtClean="0"/>
              <a:t>42</a:t>
            </a:fld>
            <a:endParaRPr lang="en-US"/>
          </a:p>
        </p:txBody>
      </p:sp>
    </p:spTree>
    <p:extLst>
      <p:ext uri="{BB962C8B-B14F-4D97-AF65-F5344CB8AC3E}">
        <p14:creationId xmlns:p14="http://schemas.microsoft.com/office/powerpoint/2010/main" val="5293756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then we have some sensor data collected throughout that time frame.</a:t>
            </a:r>
          </a:p>
        </p:txBody>
      </p:sp>
      <p:sp>
        <p:nvSpPr>
          <p:cNvPr id="4" name="Slide Number Placeholder 3"/>
          <p:cNvSpPr>
            <a:spLocks noGrp="1"/>
          </p:cNvSpPr>
          <p:nvPr>
            <p:ph type="sldNum" sz="quarter" idx="5"/>
          </p:nvPr>
        </p:nvSpPr>
        <p:spPr/>
        <p:txBody>
          <a:bodyPr/>
          <a:lstStyle/>
          <a:p>
            <a:fld id="{AC06DE39-B320-4FCC-A23F-38010792CA4A}" type="slidenum">
              <a:rPr lang="en-US" smtClean="0"/>
              <a:t>5</a:t>
            </a:fld>
            <a:endParaRPr lang="en-US"/>
          </a:p>
        </p:txBody>
      </p:sp>
    </p:spTree>
    <p:extLst>
      <p:ext uri="{BB962C8B-B14F-4D97-AF65-F5344CB8AC3E}">
        <p14:creationId xmlns:p14="http://schemas.microsoft.com/office/powerpoint/2010/main" val="3370029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apply our segmentation algorithm to the data, and we get partitions shown with the dashed lines here.</a:t>
            </a:r>
          </a:p>
        </p:txBody>
      </p:sp>
      <p:sp>
        <p:nvSpPr>
          <p:cNvPr id="4" name="Slide Number Placeholder 3"/>
          <p:cNvSpPr>
            <a:spLocks noGrp="1"/>
          </p:cNvSpPr>
          <p:nvPr>
            <p:ph type="sldNum" sz="quarter" idx="5"/>
          </p:nvPr>
        </p:nvSpPr>
        <p:spPr/>
        <p:txBody>
          <a:bodyPr/>
          <a:lstStyle/>
          <a:p>
            <a:fld id="{AC06DE39-B320-4FCC-A23F-38010792CA4A}" type="slidenum">
              <a:rPr lang="en-US" smtClean="0"/>
              <a:t>6</a:t>
            </a:fld>
            <a:endParaRPr lang="en-US"/>
          </a:p>
        </p:txBody>
      </p:sp>
    </p:spTree>
    <p:extLst>
      <p:ext uri="{BB962C8B-B14F-4D97-AF65-F5344CB8AC3E}">
        <p14:creationId xmlns:p14="http://schemas.microsoft.com/office/powerpoint/2010/main" val="515365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then we make a prediction for each segment, perhaps using a neural network. That’s kind of the data processing piece. And then for analysis…</a:t>
            </a:r>
          </a:p>
        </p:txBody>
      </p:sp>
      <p:sp>
        <p:nvSpPr>
          <p:cNvPr id="4" name="Slide Number Placeholder 3"/>
          <p:cNvSpPr>
            <a:spLocks noGrp="1"/>
          </p:cNvSpPr>
          <p:nvPr>
            <p:ph type="sldNum" sz="quarter" idx="5"/>
          </p:nvPr>
        </p:nvSpPr>
        <p:spPr/>
        <p:txBody>
          <a:bodyPr/>
          <a:lstStyle/>
          <a:p>
            <a:fld id="{AC06DE39-B320-4FCC-A23F-38010792CA4A}" type="slidenum">
              <a:rPr lang="en-US" smtClean="0"/>
              <a:t>7</a:t>
            </a:fld>
            <a:endParaRPr lang="en-US"/>
          </a:p>
        </p:txBody>
      </p:sp>
    </p:spTree>
    <p:extLst>
      <p:ext uri="{BB962C8B-B14F-4D97-AF65-F5344CB8AC3E}">
        <p14:creationId xmlns:p14="http://schemas.microsoft.com/office/powerpoint/2010/main" val="10217985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 line everything up using a subdivision process which is shown here with all these lines.</a:t>
            </a:r>
          </a:p>
        </p:txBody>
      </p:sp>
      <p:sp>
        <p:nvSpPr>
          <p:cNvPr id="4" name="Slide Number Placeholder 3"/>
          <p:cNvSpPr>
            <a:spLocks noGrp="1"/>
          </p:cNvSpPr>
          <p:nvPr>
            <p:ph type="sldNum" sz="quarter" idx="5"/>
          </p:nvPr>
        </p:nvSpPr>
        <p:spPr/>
        <p:txBody>
          <a:bodyPr/>
          <a:lstStyle/>
          <a:p>
            <a:fld id="{AC06DE39-B320-4FCC-A23F-38010792CA4A}" type="slidenum">
              <a:rPr lang="en-US" smtClean="0"/>
              <a:t>8</a:t>
            </a:fld>
            <a:endParaRPr lang="en-US"/>
          </a:p>
        </p:txBody>
      </p:sp>
    </p:spTree>
    <p:extLst>
      <p:ext uri="{BB962C8B-B14F-4D97-AF65-F5344CB8AC3E}">
        <p14:creationId xmlns:p14="http://schemas.microsoft.com/office/powerpoint/2010/main" val="2178719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gives us measured and predicted values that we can compare in one-to-one fashion.</a:t>
            </a:r>
          </a:p>
        </p:txBody>
      </p:sp>
      <p:sp>
        <p:nvSpPr>
          <p:cNvPr id="4" name="Slide Number Placeholder 3"/>
          <p:cNvSpPr>
            <a:spLocks noGrp="1"/>
          </p:cNvSpPr>
          <p:nvPr>
            <p:ph type="sldNum" sz="quarter" idx="5"/>
          </p:nvPr>
        </p:nvSpPr>
        <p:spPr/>
        <p:txBody>
          <a:bodyPr/>
          <a:lstStyle/>
          <a:p>
            <a:fld id="{AC06DE39-B320-4FCC-A23F-38010792CA4A}" type="slidenum">
              <a:rPr lang="en-US" smtClean="0"/>
              <a:t>9</a:t>
            </a:fld>
            <a:endParaRPr lang="en-US"/>
          </a:p>
        </p:txBody>
      </p:sp>
    </p:spTree>
    <p:extLst>
      <p:ext uri="{BB962C8B-B14F-4D97-AF65-F5344CB8AC3E}">
        <p14:creationId xmlns:p14="http://schemas.microsoft.com/office/powerpoint/2010/main" val="1469603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F11F9-CB8C-4DDA-8524-4ADF09512488}"/>
              </a:ext>
            </a:extLst>
          </p:cNvPr>
          <p:cNvSpPr>
            <a:spLocks noGrp="1"/>
          </p:cNvSpPr>
          <p:nvPr>
            <p:ph type="ctrTitle"/>
          </p:nvPr>
        </p:nvSpPr>
        <p:spPr>
          <a:xfrm>
            <a:off x="1524000" y="1122363"/>
            <a:ext cx="9144000" cy="2387600"/>
          </a:xfrm>
        </p:spPr>
        <p:txBody>
          <a:bodyPr anchor="b"/>
          <a:lstStyle>
            <a:lvl1pPr algn="ctr">
              <a:defRPr sz="6000" u="none"/>
            </a:lvl1pPr>
          </a:lstStyle>
          <a:p>
            <a:r>
              <a:rPr lang="en-US"/>
              <a:t>Click to edit Master title style</a:t>
            </a:r>
          </a:p>
        </p:txBody>
      </p:sp>
      <p:sp>
        <p:nvSpPr>
          <p:cNvPr id="3" name="Subtitle 2">
            <a:extLst>
              <a:ext uri="{FF2B5EF4-FFF2-40B4-BE49-F238E27FC236}">
                <a16:creationId xmlns:a16="http://schemas.microsoft.com/office/drawing/2014/main" id="{053F0B49-14D0-4B3E-9B0D-307496E568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DB3EB18-A013-4728-BD28-FE28AF378B1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FECA274-ACDA-4CCF-9762-0AE916F5CFEA}"/>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3075976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C136-830B-4199-834F-D27975251CD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B229E38-94C7-4979-8B67-94FEA09EE0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476E93-96E0-42B9-8293-708C80AEC344}"/>
              </a:ext>
            </a:extLst>
          </p:cNvPr>
          <p:cNvSpPr>
            <a:spLocks noGrp="1"/>
          </p:cNvSpPr>
          <p:nvPr>
            <p:ph type="dt" sz="half" idx="10"/>
          </p:nvPr>
        </p:nvSpPr>
        <p:spPr>
          <a:xfrm>
            <a:off x="838200" y="6356350"/>
            <a:ext cx="2743200" cy="365125"/>
          </a:xfrm>
          <a:prstGeom prst="rect">
            <a:avLst/>
          </a:prstGeom>
        </p:spPr>
        <p:txBody>
          <a:bodyPr/>
          <a:lstStyle/>
          <a:p>
            <a:fld id="{908CC465-8241-4B05-97CB-E2CD0449F74F}" type="datetimeFigureOut">
              <a:rPr lang="en-US" smtClean="0"/>
              <a:t>5/4/2020</a:t>
            </a:fld>
            <a:endParaRPr lang="en-US"/>
          </a:p>
        </p:txBody>
      </p:sp>
      <p:sp>
        <p:nvSpPr>
          <p:cNvPr id="5" name="Footer Placeholder 4">
            <a:extLst>
              <a:ext uri="{FF2B5EF4-FFF2-40B4-BE49-F238E27FC236}">
                <a16:creationId xmlns:a16="http://schemas.microsoft.com/office/drawing/2014/main" id="{E0511B17-D70C-4CBB-AC29-6B0D7954CF1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7D7E43C-51EF-43BA-9685-0BA0CB2659B2}"/>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37125084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CF91F6-FE53-49AC-9E06-A60AD31625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1F4FDC-4FDE-43B3-8570-4C08679B9F7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7A3E4A-D6CA-4B50-9166-5B467812ED2A}"/>
              </a:ext>
            </a:extLst>
          </p:cNvPr>
          <p:cNvSpPr>
            <a:spLocks noGrp="1"/>
          </p:cNvSpPr>
          <p:nvPr>
            <p:ph type="dt" sz="half" idx="10"/>
          </p:nvPr>
        </p:nvSpPr>
        <p:spPr>
          <a:xfrm>
            <a:off x="838200" y="6356350"/>
            <a:ext cx="2743200" cy="365125"/>
          </a:xfrm>
          <a:prstGeom prst="rect">
            <a:avLst/>
          </a:prstGeom>
        </p:spPr>
        <p:txBody>
          <a:bodyPr/>
          <a:lstStyle/>
          <a:p>
            <a:fld id="{908CC465-8241-4B05-97CB-E2CD0449F74F}" type="datetimeFigureOut">
              <a:rPr lang="en-US" smtClean="0"/>
              <a:t>5/4/2020</a:t>
            </a:fld>
            <a:endParaRPr lang="en-US"/>
          </a:p>
        </p:txBody>
      </p:sp>
      <p:sp>
        <p:nvSpPr>
          <p:cNvPr id="5" name="Footer Placeholder 4">
            <a:extLst>
              <a:ext uri="{FF2B5EF4-FFF2-40B4-BE49-F238E27FC236}">
                <a16:creationId xmlns:a16="http://schemas.microsoft.com/office/drawing/2014/main" id="{3E29A405-1049-4739-A4EB-C8C061B8D53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C94845D-B74F-4979-91DB-ACE7BA295E60}"/>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2324296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C09BB-F668-4EFE-91BA-1AB05A8F5FF0}"/>
              </a:ext>
            </a:extLst>
          </p:cNvPr>
          <p:cNvSpPr>
            <a:spLocks noGrp="1"/>
          </p:cNvSpPr>
          <p:nvPr>
            <p:ph type="title"/>
          </p:nvPr>
        </p:nvSpPr>
        <p:spPr/>
        <p:txBody>
          <a:bodyPr/>
          <a:lstStyle>
            <a:lvl1pPr>
              <a:defRPr cap="small" baseline="0"/>
            </a:lvl1pPr>
          </a:lstStyle>
          <a:p>
            <a:r>
              <a:rPr lang="en-US"/>
              <a:t>Click to edit Master title style</a:t>
            </a:r>
          </a:p>
        </p:txBody>
      </p:sp>
      <p:sp>
        <p:nvSpPr>
          <p:cNvPr id="3" name="Content Placeholder 2">
            <a:extLst>
              <a:ext uri="{FF2B5EF4-FFF2-40B4-BE49-F238E27FC236}">
                <a16:creationId xmlns:a16="http://schemas.microsoft.com/office/drawing/2014/main" id="{09E4E243-49A9-428C-88E9-1554E51AA62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E39B8DBD-7D67-46FE-92D5-D2DDEA83667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F24E926-6677-483D-854F-895A63762B98}"/>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
        <p:nvSpPr>
          <p:cNvPr id="8" name="Text Placeholder 7">
            <a:extLst>
              <a:ext uri="{FF2B5EF4-FFF2-40B4-BE49-F238E27FC236}">
                <a16:creationId xmlns:a16="http://schemas.microsoft.com/office/drawing/2014/main" id="{F9EA885C-593D-426F-908B-CFCCF7C5D84F}"/>
              </a:ext>
            </a:extLst>
          </p:cNvPr>
          <p:cNvSpPr>
            <a:spLocks noGrp="1"/>
          </p:cNvSpPr>
          <p:nvPr>
            <p:ph type="body" sz="quarter" idx="13" hasCustomPrompt="1"/>
          </p:nvPr>
        </p:nvSpPr>
        <p:spPr>
          <a:xfrm>
            <a:off x="0" y="6311901"/>
            <a:ext cx="9029700" cy="546100"/>
          </a:xfrm>
        </p:spPr>
        <p:txBody>
          <a:bodyPr anchor="b" anchorCtr="0">
            <a:normAutofit/>
          </a:bodyPr>
          <a:lstStyle>
            <a:lvl1pPr marL="0" indent="0">
              <a:buNone/>
              <a:defRPr sz="1600" i="1">
                <a:latin typeface="Times New Roman" panose="02020603050405020304" pitchFamily="18" charset="0"/>
                <a:cs typeface="Times New Roman" panose="02020603050405020304" pitchFamily="18" charset="0"/>
              </a:defRPr>
            </a:lvl1pPr>
          </a:lstStyle>
          <a:p>
            <a:pPr lvl="0"/>
            <a:r>
              <a:rPr lang="en-US" dirty="0"/>
              <a:t>Section</a:t>
            </a:r>
          </a:p>
        </p:txBody>
      </p:sp>
    </p:spTree>
    <p:extLst>
      <p:ext uri="{BB962C8B-B14F-4D97-AF65-F5344CB8AC3E}">
        <p14:creationId xmlns:p14="http://schemas.microsoft.com/office/powerpoint/2010/main" val="2250069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BBC6D-2AE9-4B76-8587-A9D62C59C8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C70AAC8-3244-46D2-BE8D-285D4FC8A2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AD35780-A742-4105-A850-F64DC70CA1CD}"/>
              </a:ext>
            </a:extLst>
          </p:cNvPr>
          <p:cNvSpPr>
            <a:spLocks noGrp="1"/>
          </p:cNvSpPr>
          <p:nvPr>
            <p:ph type="dt" sz="half" idx="10"/>
          </p:nvPr>
        </p:nvSpPr>
        <p:spPr>
          <a:xfrm>
            <a:off x="838200" y="6356350"/>
            <a:ext cx="2743200" cy="365125"/>
          </a:xfrm>
          <a:prstGeom prst="rect">
            <a:avLst/>
          </a:prstGeom>
        </p:spPr>
        <p:txBody>
          <a:bodyPr/>
          <a:lstStyle/>
          <a:p>
            <a:fld id="{908CC465-8241-4B05-97CB-E2CD0449F74F}" type="datetimeFigureOut">
              <a:rPr lang="en-US" smtClean="0"/>
              <a:t>5/4/2020</a:t>
            </a:fld>
            <a:endParaRPr lang="en-US"/>
          </a:p>
        </p:txBody>
      </p:sp>
      <p:sp>
        <p:nvSpPr>
          <p:cNvPr id="5" name="Footer Placeholder 4">
            <a:extLst>
              <a:ext uri="{FF2B5EF4-FFF2-40B4-BE49-F238E27FC236}">
                <a16:creationId xmlns:a16="http://schemas.microsoft.com/office/drawing/2014/main" id="{1AF45BD5-8288-438C-8B88-EB3DF98B28E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D01BA2E-51F6-436F-BE95-CC3B7CC96493}"/>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672175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398EC-7ABD-4710-A45D-446DF239E4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135779-8922-4615-AD49-F355F8877A2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862D9F-7B0D-431B-B343-3E321DF82FF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30CAB0-68DA-4DDA-B8CC-FE1C4412F634}"/>
              </a:ext>
            </a:extLst>
          </p:cNvPr>
          <p:cNvSpPr>
            <a:spLocks noGrp="1"/>
          </p:cNvSpPr>
          <p:nvPr>
            <p:ph type="dt" sz="half" idx="10"/>
          </p:nvPr>
        </p:nvSpPr>
        <p:spPr>
          <a:xfrm>
            <a:off x="838200" y="6356350"/>
            <a:ext cx="2743200" cy="365125"/>
          </a:xfrm>
          <a:prstGeom prst="rect">
            <a:avLst/>
          </a:prstGeom>
        </p:spPr>
        <p:txBody>
          <a:bodyPr/>
          <a:lstStyle/>
          <a:p>
            <a:fld id="{908CC465-8241-4B05-97CB-E2CD0449F74F}" type="datetimeFigureOut">
              <a:rPr lang="en-US" smtClean="0"/>
              <a:t>5/4/2020</a:t>
            </a:fld>
            <a:endParaRPr lang="en-US"/>
          </a:p>
        </p:txBody>
      </p:sp>
      <p:sp>
        <p:nvSpPr>
          <p:cNvPr id="6" name="Footer Placeholder 5">
            <a:extLst>
              <a:ext uri="{FF2B5EF4-FFF2-40B4-BE49-F238E27FC236}">
                <a16:creationId xmlns:a16="http://schemas.microsoft.com/office/drawing/2014/main" id="{4304F2D0-0D2C-44BF-BCC7-4DE8C389DA5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ED98F30C-D69D-49B3-B4EB-0781924F0893}"/>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715394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37F73-BC43-4000-9F22-394162B0665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FADD807-05E0-45C3-9FCE-90768910BA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A7BD215-906B-4916-B204-2B5EA9A89EE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D7C670-3990-446F-A993-AF75BCBC6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9D75D37-1715-4A65-AC98-19CA1DE070B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A88F40-3B0C-4333-8DCC-7CE1DB093DAB}"/>
              </a:ext>
            </a:extLst>
          </p:cNvPr>
          <p:cNvSpPr>
            <a:spLocks noGrp="1"/>
          </p:cNvSpPr>
          <p:nvPr>
            <p:ph type="dt" sz="half" idx="10"/>
          </p:nvPr>
        </p:nvSpPr>
        <p:spPr>
          <a:xfrm>
            <a:off x="838200" y="6356350"/>
            <a:ext cx="2743200" cy="365125"/>
          </a:xfrm>
          <a:prstGeom prst="rect">
            <a:avLst/>
          </a:prstGeom>
        </p:spPr>
        <p:txBody>
          <a:bodyPr/>
          <a:lstStyle/>
          <a:p>
            <a:fld id="{908CC465-8241-4B05-97CB-E2CD0449F74F}" type="datetimeFigureOut">
              <a:rPr lang="en-US" smtClean="0"/>
              <a:t>5/4/2020</a:t>
            </a:fld>
            <a:endParaRPr lang="en-US"/>
          </a:p>
        </p:txBody>
      </p:sp>
      <p:sp>
        <p:nvSpPr>
          <p:cNvPr id="8" name="Footer Placeholder 7">
            <a:extLst>
              <a:ext uri="{FF2B5EF4-FFF2-40B4-BE49-F238E27FC236}">
                <a16:creationId xmlns:a16="http://schemas.microsoft.com/office/drawing/2014/main" id="{3982A9B9-610A-4B3F-87A7-C73ABF16143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E2032EF9-E2A3-4149-AAB7-3FA145AA6EF3}"/>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331896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AF1C9-2D44-41B2-98B0-52CBFE463A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EA5228-A851-4276-BAC6-2FD2CA777259}"/>
              </a:ext>
            </a:extLst>
          </p:cNvPr>
          <p:cNvSpPr>
            <a:spLocks noGrp="1"/>
          </p:cNvSpPr>
          <p:nvPr>
            <p:ph type="dt" sz="half" idx="10"/>
          </p:nvPr>
        </p:nvSpPr>
        <p:spPr>
          <a:xfrm>
            <a:off x="838200" y="6356350"/>
            <a:ext cx="2743200" cy="365125"/>
          </a:xfrm>
          <a:prstGeom prst="rect">
            <a:avLst/>
          </a:prstGeom>
        </p:spPr>
        <p:txBody>
          <a:bodyPr/>
          <a:lstStyle/>
          <a:p>
            <a:fld id="{908CC465-8241-4B05-97CB-E2CD0449F74F}" type="datetimeFigureOut">
              <a:rPr lang="en-US" smtClean="0"/>
              <a:t>5/4/2020</a:t>
            </a:fld>
            <a:endParaRPr lang="en-US"/>
          </a:p>
        </p:txBody>
      </p:sp>
      <p:sp>
        <p:nvSpPr>
          <p:cNvPr id="4" name="Footer Placeholder 3">
            <a:extLst>
              <a:ext uri="{FF2B5EF4-FFF2-40B4-BE49-F238E27FC236}">
                <a16:creationId xmlns:a16="http://schemas.microsoft.com/office/drawing/2014/main" id="{353ED133-1E93-45ED-B39D-3D828318D64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CFDB44C-F51D-467B-A531-DDB097A0A9A1}"/>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398180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1B23FA-1ECF-4BEE-BD75-167B749D628C}"/>
              </a:ext>
            </a:extLst>
          </p:cNvPr>
          <p:cNvSpPr>
            <a:spLocks noGrp="1"/>
          </p:cNvSpPr>
          <p:nvPr>
            <p:ph type="dt" sz="half" idx="10"/>
          </p:nvPr>
        </p:nvSpPr>
        <p:spPr>
          <a:xfrm>
            <a:off x="838200" y="6356350"/>
            <a:ext cx="2743200" cy="365125"/>
          </a:xfrm>
          <a:prstGeom prst="rect">
            <a:avLst/>
          </a:prstGeom>
        </p:spPr>
        <p:txBody>
          <a:bodyPr/>
          <a:lstStyle/>
          <a:p>
            <a:fld id="{908CC465-8241-4B05-97CB-E2CD0449F74F}" type="datetimeFigureOut">
              <a:rPr lang="en-US" smtClean="0"/>
              <a:t>5/4/2020</a:t>
            </a:fld>
            <a:endParaRPr lang="en-US"/>
          </a:p>
        </p:txBody>
      </p:sp>
      <p:sp>
        <p:nvSpPr>
          <p:cNvPr id="3" name="Footer Placeholder 2">
            <a:extLst>
              <a:ext uri="{FF2B5EF4-FFF2-40B4-BE49-F238E27FC236}">
                <a16:creationId xmlns:a16="http://schemas.microsoft.com/office/drawing/2014/main" id="{7FB0BDB4-40ED-4CE3-8109-9025B88CA90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8D303A5-1B27-4C1C-95FB-0883F59887AE}"/>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2828378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981C5-71F5-4B5A-B6DD-28491FC20E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CCA9940-5C5C-4F6D-A25C-16A554ECF9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F6C385A-8DBA-4309-BB48-9ABBE59CC9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48C4404-2B50-42BE-8FDE-CBBE5E48CADB}"/>
              </a:ext>
            </a:extLst>
          </p:cNvPr>
          <p:cNvSpPr>
            <a:spLocks noGrp="1"/>
          </p:cNvSpPr>
          <p:nvPr>
            <p:ph type="dt" sz="half" idx="10"/>
          </p:nvPr>
        </p:nvSpPr>
        <p:spPr>
          <a:xfrm>
            <a:off x="838200" y="6356350"/>
            <a:ext cx="2743200" cy="365125"/>
          </a:xfrm>
          <a:prstGeom prst="rect">
            <a:avLst/>
          </a:prstGeom>
        </p:spPr>
        <p:txBody>
          <a:bodyPr/>
          <a:lstStyle/>
          <a:p>
            <a:fld id="{908CC465-8241-4B05-97CB-E2CD0449F74F}" type="datetimeFigureOut">
              <a:rPr lang="en-US" smtClean="0"/>
              <a:t>5/4/2020</a:t>
            </a:fld>
            <a:endParaRPr lang="en-US"/>
          </a:p>
        </p:txBody>
      </p:sp>
      <p:sp>
        <p:nvSpPr>
          <p:cNvPr id="6" name="Footer Placeholder 5">
            <a:extLst>
              <a:ext uri="{FF2B5EF4-FFF2-40B4-BE49-F238E27FC236}">
                <a16:creationId xmlns:a16="http://schemas.microsoft.com/office/drawing/2014/main" id="{05F6047D-39A4-4740-8543-066B4D3D6E7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B7B2EE4-3C4B-4676-BA3C-E316A9FF60A3}"/>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273982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9038C-5F71-43B9-85DB-168C49D9D0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1CA29E0-E6EE-49C8-8818-9E71CCA98B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038867-213C-4749-9920-B76C6C1778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8E009B0-5A3D-4250-BB7A-E17C8046DD8B}"/>
              </a:ext>
            </a:extLst>
          </p:cNvPr>
          <p:cNvSpPr>
            <a:spLocks noGrp="1"/>
          </p:cNvSpPr>
          <p:nvPr>
            <p:ph type="dt" sz="half" idx="10"/>
          </p:nvPr>
        </p:nvSpPr>
        <p:spPr>
          <a:xfrm>
            <a:off x="838200" y="6356350"/>
            <a:ext cx="2743200" cy="365125"/>
          </a:xfrm>
          <a:prstGeom prst="rect">
            <a:avLst/>
          </a:prstGeom>
        </p:spPr>
        <p:txBody>
          <a:bodyPr/>
          <a:lstStyle/>
          <a:p>
            <a:fld id="{908CC465-8241-4B05-97CB-E2CD0449F74F}" type="datetimeFigureOut">
              <a:rPr lang="en-US" smtClean="0"/>
              <a:t>5/4/2020</a:t>
            </a:fld>
            <a:endParaRPr lang="en-US"/>
          </a:p>
        </p:txBody>
      </p:sp>
      <p:sp>
        <p:nvSpPr>
          <p:cNvPr id="6" name="Footer Placeholder 5">
            <a:extLst>
              <a:ext uri="{FF2B5EF4-FFF2-40B4-BE49-F238E27FC236}">
                <a16:creationId xmlns:a16="http://schemas.microsoft.com/office/drawing/2014/main" id="{610E08EC-139E-4EBF-AAC1-7AECD24E9B5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018806F-BEE0-4A1D-AEC4-7CCFD2E75510}"/>
              </a:ext>
            </a:extLst>
          </p:cNvPr>
          <p:cNvSpPr>
            <a:spLocks noGrp="1"/>
          </p:cNvSpPr>
          <p:nvPr>
            <p:ph type="sldNum" sz="quarter" idx="12"/>
          </p:nvPr>
        </p:nvSpPr>
        <p:spPr>
          <a:xfrm>
            <a:off x="8610600" y="6356350"/>
            <a:ext cx="2743200" cy="365125"/>
          </a:xfrm>
          <a:prstGeom prst="rect">
            <a:avLst/>
          </a:prstGeom>
        </p:spPr>
        <p:txBody>
          <a:bodyPr/>
          <a:lstStyle/>
          <a:p>
            <a:fld id="{4CCBE4AE-F0E8-466A-A1AD-DDBE92DD136E}" type="slidenum">
              <a:rPr lang="en-US" smtClean="0"/>
              <a:t>‹#›</a:t>
            </a:fld>
            <a:endParaRPr lang="en-US"/>
          </a:p>
        </p:txBody>
      </p:sp>
    </p:spTree>
    <p:extLst>
      <p:ext uri="{BB962C8B-B14F-4D97-AF65-F5344CB8AC3E}">
        <p14:creationId xmlns:p14="http://schemas.microsoft.com/office/powerpoint/2010/main" val="841114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54" name="Group 53">
            <a:extLst>
              <a:ext uri="{FF2B5EF4-FFF2-40B4-BE49-F238E27FC236}">
                <a16:creationId xmlns:a16="http://schemas.microsoft.com/office/drawing/2014/main" id="{8CA1604B-98E0-4A43-8F57-CFE5CACFF934}"/>
              </a:ext>
            </a:extLst>
          </p:cNvPr>
          <p:cNvGrpSpPr/>
          <p:nvPr userDrawn="1"/>
        </p:nvGrpSpPr>
        <p:grpSpPr>
          <a:xfrm rot="10800000">
            <a:off x="11274552" y="4762"/>
            <a:ext cx="457200" cy="6848477"/>
            <a:chOff x="11734800" y="-223839"/>
            <a:chExt cx="457200" cy="6848477"/>
          </a:xfrm>
        </p:grpSpPr>
        <p:grpSp>
          <p:nvGrpSpPr>
            <p:cNvPr id="55" name="Group 54">
              <a:extLst>
                <a:ext uri="{FF2B5EF4-FFF2-40B4-BE49-F238E27FC236}">
                  <a16:creationId xmlns:a16="http://schemas.microsoft.com/office/drawing/2014/main" id="{97CF4971-BCAF-418F-996A-72FEFD31272D}"/>
                </a:ext>
              </a:extLst>
            </p:cNvPr>
            <p:cNvGrpSpPr/>
            <p:nvPr userDrawn="1"/>
          </p:nvGrpSpPr>
          <p:grpSpPr>
            <a:xfrm>
              <a:off x="11734800" y="3200400"/>
              <a:ext cx="457200" cy="3424238"/>
              <a:chOff x="11734800" y="3200400"/>
              <a:chExt cx="457200" cy="3424238"/>
            </a:xfrm>
          </p:grpSpPr>
          <p:grpSp>
            <p:nvGrpSpPr>
              <p:cNvPr id="71" name="Group 70">
                <a:extLst>
                  <a:ext uri="{FF2B5EF4-FFF2-40B4-BE49-F238E27FC236}">
                    <a16:creationId xmlns:a16="http://schemas.microsoft.com/office/drawing/2014/main" id="{75CE2308-7D9B-4AB3-AFEA-3D554EE5821F}"/>
                  </a:ext>
                </a:extLst>
              </p:cNvPr>
              <p:cNvGrpSpPr/>
              <p:nvPr userDrawn="1"/>
            </p:nvGrpSpPr>
            <p:grpSpPr>
              <a:xfrm>
                <a:off x="11734800" y="5029200"/>
                <a:ext cx="457200" cy="1595438"/>
                <a:chOff x="11734800" y="5029200"/>
                <a:chExt cx="457200" cy="1595438"/>
              </a:xfrm>
            </p:grpSpPr>
            <p:grpSp>
              <p:nvGrpSpPr>
                <p:cNvPr id="79" name="Group 78">
                  <a:extLst>
                    <a:ext uri="{FF2B5EF4-FFF2-40B4-BE49-F238E27FC236}">
                      <a16:creationId xmlns:a16="http://schemas.microsoft.com/office/drawing/2014/main" id="{45469C5F-A366-4911-B01A-064071B2259A}"/>
                    </a:ext>
                  </a:extLst>
                </p:cNvPr>
                <p:cNvGrpSpPr/>
                <p:nvPr userDrawn="1"/>
              </p:nvGrpSpPr>
              <p:grpSpPr>
                <a:xfrm>
                  <a:off x="11734800" y="5943600"/>
                  <a:ext cx="457200" cy="681038"/>
                  <a:chOff x="11277600" y="5029200"/>
                  <a:chExt cx="914400" cy="1362076"/>
                </a:xfrm>
              </p:grpSpPr>
              <p:sp>
                <p:nvSpPr>
                  <p:cNvPr id="83" name="Rectangle 82">
                    <a:extLst>
                      <a:ext uri="{FF2B5EF4-FFF2-40B4-BE49-F238E27FC236}">
                        <a16:creationId xmlns:a16="http://schemas.microsoft.com/office/drawing/2014/main" id="{1D3630AD-3EF7-4E74-ACB5-FB919EDFE02C}"/>
                      </a:ext>
                    </a:extLst>
                  </p:cNvPr>
                  <p:cNvSpPr/>
                  <p:nvPr userDrawn="1"/>
                </p:nvSpPr>
                <p:spPr>
                  <a:xfrm>
                    <a:off x="11277600" y="5943602"/>
                    <a:ext cx="914400" cy="447674"/>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ABCF7737-3DF4-4ABB-905B-E02FF2F57D35}"/>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a16="http://schemas.microsoft.com/office/drawing/2014/main" id="{686AA47C-B8F8-4B15-8B8C-38F522D9B1B3}"/>
                    </a:ext>
                  </a:extLst>
                </p:cNvPr>
                <p:cNvGrpSpPr/>
                <p:nvPr userDrawn="1"/>
              </p:nvGrpSpPr>
              <p:grpSpPr>
                <a:xfrm>
                  <a:off x="11734800" y="5029200"/>
                  <a:ext cx="457200" cy="914400"/>
                  <a:chOff x="11277600" y="5029200"/>
                  <a:chExt cx="914400" cy="1828800"/>
                </a:xfrm>
              </p:grpSpPr>
              <p:sp>
                <p:nvSpPr>
                  <p:cNvPr id="81" name="Rectangle 80">
                    <a:extLst>
                      <a:ext uri="{FF2B5EF4-FFF2-40B4-BE49-F238E27FC236}">
                        <a16:creationId xmlns:a16="http://schemas.microsoft.com/office/drawing/2014/main" id="{0DC5AB22-184B-4A85-B866-ED894E19B2F7}"/>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34063710-D33B-4711-8CCE-EA008094F1DD}"/>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2" name="Group 71">
                <a:extLst>
                  <a:ext uri="{FF2B5EF4-FFF2-40B4-BE49-F238E27FC236}">
                    <a16:creationId xmlns:a16="http://schemas.microsoft.com/office/drawing/2014/main" id="{1C716D90-B2BF-48BB-B2B0-A3B59E465DB9}"/>
                  </a:ext>
                </a:extLst>
              </p:cNvPr>
              <p:cNvGrpSpPr/>
              <p:nvPr userDrawn="1"/>
            </p:nvGrpSpPr>
            <p:grpSpPr>
              <a:xfrm>
                <a:off x="11734800" y="3200400"/>
                <a:ext cx="457200" cy="1828800"/>
                <a:chOff x="11734800" y="5029200"/>
                <a:chExt cx="457200" cy="1828800"/>
              </a:xfrm>
            </p:grpSpPr>
            <p:grpSp>
              <p:nvGrpSpPr>
                <p:cNvPr id="73" name="Group 72">
                  <a:extLst>
                    <a:ext uri="{FF2B5EF4-FFF2-40B4-BE49-F238E27FC236}">
                      <a16:creationId xmlns:a16="http://schemas.microsoft.com/office/drawing/2014/main" id="{59DFD4B6-0D9A-44CF-AC9A-3ABFF1FCFF9E}"/>
                    </a:ext>
                  </a:extLst>
                </p:cNvPr>
                <p:cNvGrpSpPr/>
                <p:nvPr userDrawn="1"/>
              </p:nvGrpSpPr>
              <p:grpSpPr>
                <a:xfrm>
                  <a:off x="11734800" y="5943600"/>
                  <a:ext cx="457200" cy="914400"/>
                  <a:chOff x="11277600" y="5029200"/>
                  <a:chExt cx="914400" cy="1828800"/>
                </a:xfrm>
              </p:grpSpPr>
              <p:sp>
                <p:nvSpPr>
                  <p:cNvPr id="77" name="Rectangle 76">
                    <a:extLst>
                      <a:ext uri="{FF2B5EF4-FFF2-40B4-BE49-F238E27FC236}">
                        <a16:creationId xmlns:a16="http://schemas.microsoft.com/office/drawing/2014/main" id="{4F44AFF6-BC3A-4FC8-AFB4-06BDAC06C7AA}"/>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7EFEF87C-2103-4825-875F-5EEA98C65307}"/>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336EC7DF-E369-4879-92B0-88E0AEC4FD91}"/>
                    </a:ext>
                  </a:extLst>
                </p:cNvPr>
                <p:cNvGrpSpPr/>
                <p:nvPr userDrawn="1"/>
              </p:nvGrpSpPr>
              <p:grpSpPr>
                <a:xfrm>
                  <a:off x="11734800" y="5029200"/>
                  <a:ext cx="457200" cy="914400"/>
                  <a:chOff x="11277600" y="5029200"/>
                  <a:chExt cx="914400" cy="1828800"/>
                </a:xfrm>
              </p:grpSpPr>
              <p:sp>
                <p:nvSpPr>
                  <p:cNvPr id="75" name="Rectangle 74">
                    <a:extLst>
                      <a:ext uri="{FF2B5EF4-FFF2-40B4-BE49-F238E27FC236}">
                        <a16:creationId xmlns:a16="http://schemas.microsoft.com/office/drawing/2014/main" id="{49A0ED3C-3885-4332-88E1-1A2D2C10BEFB}"/>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0BBBE506-9EF1-4C2B-8A3F-76D8B36FC84A}"/>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56" name="Group 55">
              <a:extLst>
                <a:ext uri="{FF2B5EF4-FFF2-40B4-BE49-F238E27FC236}">
                  <a16:creationId xmlns:a16="http://schemas.microsoft.com/office/drawing/2014/main" id="{C5367C8D-694A-4877-83F3-0B69C6447236}"/>
                </a:ext>
              </a:extLst>
            </p:cNvPr>
            <p:cNvGrpSpPr/>
            <p:nvPr userDrawn="1"/>
          </p:nvGrpSpPr>
          <p:grpSpPr>
            <a:xfrm>
              <a:off x="11734800" y="-223839"/>
              <a:ext cx="457200" cy="3424239"/>
              <a:chOff x="11734800" y="3433761"/>
              <a:chExt cx="457200" cy="3424239"/>
            </a:xfrm>
          </p:grpSpPr>
          <p:grpSp>
            <p:nvGrpSpPr>
              <p:cNvPr id="57" name="Group 56">
                <a:extLst>
                  <a:ext uri="{FF2B5EF4-FFF2-40B4-BE49-F238E27FC236}">
                    <a16:creationId xmlns:a16="http://schemas.microsoft.com/office/drawing/2014/main" id="{F2187309-2B90-4C62-BED5-8E653592DFFC}"/>
                  </a:ext>
                </a:extLst>
              </p:cNvPr>
              <p:cNvGrpSpPr/>
              <p:nvPr userDrawn="1"/>
            </p:nvGrpSpPr>
            <p:grpSpPr>
              <a:xfrm>
                <a:off x="11734800" y="5029200"/>
                <a:ext cx="457200" cy="1828800"/>
                <a:chOff x="11734800" y="5029200"/>
                <a:chExt cx="457200" cy="1828800"/>
              </a:xfrm>
            </p:grpSpPr>
            <p:grpSp>
              <p:nvGrpSpPr>
                <p:cNvPr id="65" name="Group 64">
                  <a:extLst>
                    <a:ext uri="{FF2B5EF4-FFF2-40B4-BE49-F238E27FC236}">
                      <a16:creationId xmlns:a16="http://schemas.microsoft.com/office/drawing/2014/main" id="{6B2E90AF-2917-4447-A157-64A867C2E2FA}"/>
                    </a:ext>
                  </a:extLst>
                </p:cNvPr>
                <p:cNvGrpSpPr/>
                <p:nvPr userDrawn="1"/>
              </p:nvGrpSpPr>
              <p:grpSpPr>
                <a:xfrm>
                  <a:off x="11734800" y="5943600"/>
                  <a:ext cx="457200" cy="914400"/>
                  <a:chOff x="11277600" y="5029200"/>
                  <a:chExt cx="914400" cy="1828800"/>
                </a:xfrm>
              </p:grpSpPr>
              <p:sp>
                <p:nvSpPr>
                  <p:cNvPr id="69" name="Rectangle 68">
                    <a:extLst>
                      <a:ext uri="{FF2B5EF4-FFF2-40B4-BE49-F238E27FC236}">
                        <a16:creationId xmlns:a16="http://schemas.microsoft.com/office/drawing/2014/main" id="{152059AD-8F70-4E50-92EC-8A79FB57CC2A}"/>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6FA56FB2-3642-4A61-977D-40B2AC346773}"/>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B59BD76A-0E2B-4662-B233-DABBD9E9544C}"/>
                    </a:ext>
                  </a:extLst>
                </p:cNvPr>
                <p:cNvGrpSpPr/>
                <p:nvPr userDrawn="1"/>
              </p:nvGrpSpPr>
              <p:grpSpPr>
                <a:xfrm>
                  <a:off x="11734800" y="5029200"/>
                  <a:ext cx="457200" cy="914400"/>
                  <a:chOff x="11277600" y="5029200"/>
                  <a:chExt cx="914400" cy="1828800"/>
                </a:xfrm>
              </p:grpSpPr>
              <p:sp>
                <p:nvSpPr>
                  <p:cNvPr id="67" name="Rectangle 66">
                    <a:extLst>
                      <a:ext uri="{FF2B5EF4-FFF2-40B4-BE49-F238E27FC236}">
                        <a16:creationId xmlns:a16="http://schemas.microsoft.com/office/drawing/2014/main" id="{D4EB3599-EA04-48BC-8902-45C5ED75A00D}"/>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FDB5D630-EBEE-4B85-A282-FF9BE420E873}"/>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8" name="Group 57">
                <a:extLst>
                  <a:ext uri="{FF2B5EF4-FFF2-40B4-BE49-F238E27FC236}">
                    <a16:creationId xmlns:a16="http://schemas.microsoft.com/office/drawing/2014/main" id="{659D12B1-8C2A-43D4-9075-BCE5370DF880}"/>
                  </a:ext>
                </a:extLst>
              </p:cNvPr>
              <p:cNvGrpSpPr/>
              <p:nvPr userDrawn="1"/>
            </p:nvGrpSpPr>
            <p:grpSpPr>
              <a:xfrm>
                <a:off x="11734800" y="3433761"/>
                <a:ext cx="457200" cy="1595439"/>
                <a:chOff x="11734800" y="5262561"/>
                <a:chExt cx="457200" cy="1595439"/>
              </a:xfrm>
            </p:grpSpPr>
            <p:grpSp>
              <p:nvGrpSpPr>
                <p:cNvPr id="59" name="Group 58">
                  <a:extLst>
                    <a:ext uri="{FF2B5EF4-FFF2-40B4-BE49-F238E27FC236}">
                      <a16:creationId xmlns:a16="http://schemas.microsoft.com/office/drawing/2014/main" id="{123C5B3F-6417-4533-AD9C-F9EAC1EDD491}"/>
                    </a:ext>
                  </a:extLst>
                </p:cNvPr>
                <p:cNvGrpSpPr/>
                <p:nvPr userDrawn="1"/>
              </p:nvGrpSpPr>
              <p:grpSpPr>
                <a:xfrm>
                  <a:off x="11734800" y="5943600"/>
                  <a:ext cx="457200" cy="914400"/>
                  <a:chOff x="11277600" y="5029200"/>
                  <a:chExt cx="914400" cy="1828800"/>
                </a:xfrm>
              </p:grpSpPr>
              <p:sp>
                <p:nvSpPr>
                  <p:cNvPr id="63" name="Rectangle 62">
                    <a:extLst>
                      <a:ext uri="{FF2B5EF4-FFF2-40B4-BE49-F238E27FC236}">
                        <a16:creationId xmlns:a16="http://schemas.microsoft.com/office/drawing/2014/main" id="{E85F9083-8CA4-4ACE-A36B-627132105023}"/>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5B5174D9-6E80-4E97-8CD6-43133D123532}"/>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4A107E4A-4A4C-4A96-A95C-759798061959}"/>
                    </a:ext>
                  </a:extLst>
                </p:cNvPr>
                <p:cNvGrpSpPr/>
                <p:nvPr userDrawn="1"/>
              </p:nvGrpSpPr>
              <p:grpSpPr>
                <a:xfrm>
                  <a:off x="11734800" y="5262561"/>
                  <a:ext cx="457200" cy="681039"/>
                  <a:chOff x="11277600" y="5495922"/>
                  <a:chExt cx="914400" cy="1362078"/>
                </a:xfrm>
              </p:grpSpPr>
              <p:sp>
                <p:nvSpPr>
                  <p:cNvPr id="61" name="Rectangle 60">
                    <a:extLst>
                      <a:ext uri="{FF2B5EF4-FFF2-40B4-BE49-F238E27FC236}">
                        <a16:creationId xmlns:a16="http://schemas.microsoft.com/office/drawing/2014/main" id="{CF39A53E-9FBA-4812-8066-DED791507A25}"/>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AB4767A-D78C-4434-A220-0C5C7D42B267}"/>
                      </a:ext>
                    </a:extLst>
                  </p:cNvPr>
                  <p:cNvSpPr/>
                  <p:nvPr userDrawn="1"/>
                </p:nvSpPr>
                <p:spPr>
                  <a:xfrm>
                    <a:off x="11277600" y="5495922"/>
                    <a:ext cx="914400" cy="447678"/>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grpSp>
        <p:nvGrpSpPr>
          <p:cNvPr id="52" name="Group 51">
            <a:extLst>
              <a:ext uri="{FF2B5EF4-FFF2-40B4-BE49-F238E27FC236}">
                <a16:creationId xmlns:a16="http://schemas.microsoft.com/office/drawing/2014/main" id="{5EE3121E-030D-4442-8C75-76EE9CE34C6A}"/>
              </a:ext>
            </a:extLst>
          </p:cNvPr>
          <p:cNvGrpSpPr/>
          <p:nvPr userDrawn="1"/>
        </p:nvGrpSpPr>
        <p:grpSpPr>
          <a:xfrm>
            <a:off x="11734800" y="0"/>
            <a:ext cx="457200" cy="6862761"/>
            <a:chOff x="11734800" y="-228600"/>
            <a:chExt cx="457200" cy="6862761"/>
          </a:xfrm>
        </p:grpSpPr>
        <p:grpSp>
          <p:nvGrpSpPr>
            <p:cNvPr id="36" name="Group 35">
              <a:extLst>
                <a:ext uri="{FF2B5EF4-FFF2-40B4-BE49-F238E27FC236}">
                  <a16:creationId xmlns:a16="http://schemas.microsoft.com/office/drawing/2014/main" id="{9455965C-3131-463F-9BFD-B652912A0272}"/>
                </a:ext>
              </a:extLst>
            </p:cNvPr>
            <p:cNvGrpSpPr/>
            <p:nvPr userDrawn="1"/>
          </p:nvGrpSpPr>
          <p:grpSpPr>
            <a:xfrm>
              <a:off x="11734800" y="3200400"/>
              <a:ext cx="457200" cy="3433761"/>
              <a:chOff x="11734800" y="3200400"/>
              <a:chExt cx="457200" cy="3433761"/>
            </a:xfrm>
          </p:grpSpPr>
          <p:grpSp>
            <p:nvGrpSpPr>
              <p:cNvPr id="28" name="Group 27">
                <a:extLst>
                  <a:ext uri="{FF2B5EF4-FFF2-40B4-BE49-F238E27FC236}">
                    <a16:creationId xmlns:a16="http://schemas.microsoft.com/office/drawing/2014/main" id="{4694923B-8E26-4CC6-BB62-5F8742A46B3A}"/>
                  </a:ext>
                </a:extLst>
              </p:cNvPr>
              <p:cNvGrpSpPr/>
              <p:nvPr userDrawn="1"/>
            </p:nvGrpSpPr>
            <p:grpSpPr>
              <a:xfrm>
                <a:off x="11734800" y="5029200"/>
                <a:ext cx="457200" cy="1604961"/>
                <a:chOff x="11734800" y="5029200"/>
                <a:chExt cx="457200" cy="1604961"/>
              </a:xfrm>
            </p:grpSpPr>
            <p:grpSp>
              <p:nvGrpSpPr>
                <p:cNvPr id="18" name="Group 17">
                  <a:extLst>
                    <a:ext uri="{FF2B5EF4-FFF2-40B4-BE49-F238E27FC236}">
                      <a16:creationId xmlns:a16="http://schemas.microsoft.com/office/drawing/2014/main" id="{2BB48B6C-6F03-45E1-AEE3-C6EB68857DE6}"/>
                    </a:ext>
                  </a:extLst>
                </p:cNvPr>
                <p:cNvGrpSpPr/>
                <p:nvPr userDrawn="1"/>
              </p:nvGrpSpPr>
              <p:grpSpPr>
                <a:xfrm>
                  <a:off x="11734800" y="5943600"/>
                  <a:ext cx="457200" cy="690561"/>
                  <a:chOff x="11277600" y="5029200"/>
                  <a:chExt cx="914400" cy="1381122"/>
                </a:xfrm>
              </p:grpSpPr>
              <p:sp>
                <p:nvSpPr>
                  <p:cNvPr id="12" name="Rectangle 11">
                    <a:extLst>
                      <a:ext uri="{FF2B5EF4-FFF2-40B4-BE49-F238E27FC236}">
                        <a16:creationId xmlns:a16="http://schemas.microsoft.com/office/drawing/2014/main" id="{BD76D10E-73DA-4FF2-9A6C-35F334F21F60}"/>
                      </a:ext>
                    </a:extLst>
                  </p:cNvPr>
                  <p:cNvSpPr/>
                  <p:nvPr userDrawn="1"/>
                </p:nvSpPr>
                <p:spPr>
                  <a:xfrm>
                    <a:off x="11277600" y="5943600"/>
                    <a:ext cx="914400" cy="466722"/>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DB2E775-344B-4B60-B2F6-A363F4F19BEF}"/>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EE0F98A4-8969-4B77-BAF3-DA3BFFFCC3F8}"/>
                    </a:ext>
                  </a:extLst>
                </p:cNvPr>
                <p:cNvGrpSpPr/>
                <p:nvPr userDrawn="1"/>
              </p:nvGrpSpPr>
              <p:grpSpPr>
                <a:xfrm>
                  <a:off x="11734800" y="5029200"/>
                  <a:ext cx="457200" cy="914400"/>
                  <a:chOff x="11277600" y="5029200"/>
                  <a:chExt cx="914400" cy="1828800"/>
                </a:xfrm>
              </p:grpSpPr>
              <p:sp>
                <p:nvSpPr>
                  <p:cNvPr id="20" name="Rectangle 19">
                    <a:extLst>
                      <a:ext uri="{FF2B5EF4-FFF2-40B4-BE49-F238E27FC236}">
                        <a16:creationId xmlns:a16="http://schemas.microsoft.com/office/drawing/2014/main" id="{428AAF0D-0195-4E9E-B712-B030A3FED75A}"/>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7E3F01B-70B6-4EF1-91D6-5A6967D30484}"/>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9" name="Group 28">
                <a:extLst>
                  <a:ext uri="{FF2B5EF4-FFF2-40B4-BE49-F238E27FC236}">
                    <a16:creationId xmlns:a16="http://schemas.microsoft.com/office/drawing/2014/main" id="{00D886C8-1C40-4FC2-B2D7-D121D70E0B3A}"/>
                  </a:ext>
                </a:extLst>
              </p:cNvPr>
              <p:cNvGrpSpPr/>
              <p:nvPr userDrawn="1"/>
            </p:nvGrpSpPr>
            <p:grpSpPr>
              <a:xfrm>
                <a:off x="11734800" y="3200400"/>
                <a:ext cx="457200" cy="1828800"/>
                <a:chOff x="11734800" y="5029200"/>
                <a:chExt cx="457200" cy="1828800"/>
              </a:xfrm>
            </p:grpSpPr>
            <p:grpSp>
              <p:nvGrpSpPr>
                <p:cNvPr id="30" name="Group 29">
                  <a:extLst>
                    <a:ext uri="{FF2B5EF4-FFF2-40B4-BE49-F238E27FC236}">
                      <a16:creationId xmlns:a16="http://schemas.microsoft.com/office/drawing/2014/main" id="{9ACEE982-A47A-426E-AD1B-9C6E689E7F22}"/>
                    </a:ext>
                  </a:extLst>
                </p:cNvPr>
                <p:cNvGrpSpPr/>
                <p:nvPr userDrawn="1"/>
              </p:nvGrpSpPr>
              <p:grpSpPr>
                <a:xfrm>
                  <a:off x="11734800" y="5943600"/>
                  <a:ext cx="457200" cy="914400"/>
                  <a:chOff x="11277600" y="5029200"/>
                  <a:chExt cx="914400" cy="1828800"/>
                </a:xfrm>
              </p:grpSpPr>
              <p:sp>
                <p:nvSpPr>
                  <p:cNvPr id="34" name="Rectangle 33">
                    <a:extLst>
                      <a:ext uri="{FF2B5EF4-FFF2-40B4-BE49-F238E27FC236}">
                        <a16:creationId xmlns:a16="http://schemas.microsoft.com/office/drawing/2014/main" id="{91352026-BD8E-4D85-A452-4CED1C6C6FAF}"/>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0CAC0531-0064-4CB4-932F-ADEBEA6AF9ED}"/>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3414ED51-C532-433F-B894-C916C3AA2AB4}"/>
                    </a:ext>
                  </a:extLst>
                </p:cNvPr>
                <p:cNvGrpSpPr/>
                <p:nvPr userDrawn="1"/>
              </p:nvGrpSpPr>
              <p:grpSpPr>
                <a:xfrm>
                  <a:off x="11734800" y="5029200"/>
                  <a:ext cx="457200" cy="914400"/>
                  <a:chOff x="11277600" y="5029200"/>
                  <a:chExt cx="914400" cy="1828800"/>
                </a:xfrm>
              </p:grpSpPr>
              <p:sp>
                <p:nvSpPr>
                  <p:cNvPr id="32" name="Rectangle 31">
                    <a:extLst>
                      <a:ext uri="{FF2B5EF4-FFF2-40B4-BE49-F238E27FC236}">
                        <a16:creationId xmlns:a16="http://schemas.microsoft.com/office/drawing/2014/main" id="{9F9D1CB6-2105-44F5-A847-362031132D81}"/>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590AC00-255F-4592-A75D-CEEAB5A7DD49}"/>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37" name="Group 36">
              <a:extLst>
                <a:ext uri="{FF2B5EF4-FFF2-40B4-BE49-F238E27FC236}">
                  <a16:creationId xmlns:a16="http://schemas.microsoft.com/office/drawing/2014/main" id="{0EC2E339-2FBA-40FB-B9F8-A892AA2D41D8}"/>
                </a:ext>
              </a:extLst>
            </p:cNvPr>
            <p:cNvGrpSpPr/>
            <p:nvPr userDrawn="1"/>
          </p:nvGrpSpPr>
          <p:grpSpPr>
            <a:xfrm>
              <a:off x="11734800" y="-228600"/>
              <a:ext cx="457200" cy="3429000"/>
              <a:chOff x="11734800" y="3429000"/>
              <a:chExt cx="457200" cy="3429000"/>
            </a:xfrm>
          </p:grpSpPr>
          <p:grpSp>
            <p:nvGrpSpPr>
              <p:cNvPr id="38" name="Group 37">
                <a:extLst>
                  <a:ext uri="{FF2B5EF4-FFF2-40B4-BE49-F238E27FC236}">
                    <a16:creationId xmlns:a16="http://schemas.microsoft.com/office/drawing/2014/main" id="{E75477DE-A915-4DF4-A3D3-846D0A70A9EB}"/>
                  </a:ext>
                </a:extLst>
              </p:cNvPr>
              <p:cNvGrpSpPr/>
              <p:nvPr userDrawn="1"/>
            </p:nvGrpSpPr>
            <p:grpSpPr>
              <a:xfrm>
                <a:off x="11734800" y="5029200"/>
                <a:ext cx="457200" cy="1828800"/>
                <a:chOff x="11734800" y="5029200"/>
                <a:chExt cx="457200" cy="1828800"/>
              </a:xfrm>
            </p:grpSpPr>
            <p:grpSp>
              <p:nvGrpSpPr>
                <p:cNvPr id="46" name="Group 45">
                  <a:extLst>
                    <a:ext uri="{FF2B5EF4-FFF2-40B4-BE49-F238E27FC236}">
                      <a16:creationId xmlns:a16="http://schemas.microsoft.com/office/drawing/2014/main" id="{5D164609-83FE-49F2-9229-CFA6E3B85265}"/>
                    </a:ext>
                  </a:extLst>
                </p:cNvPr>
                <p:cNvGrpSpPr/>
                <p:nvPr userDrawn="1"/>
              </p:nvGrpSpPr>
              <p:grpSpPr>
                <a:xfrm>
                  <a:off x="11734800" y="5943600"/>
                  <a:ext cx="457200" cy="914400"/>
                  <a:chOff x="11277600" y="5029200"/>
                  <a:chExt cx="914400" cy="1828800"/>
                </a:xfrm>
              </p:grpSpPr>
              <p:sp>
                <p:nvSpPr>
                  <p:cNvPr id="50" name="Rectangle 49">
                    <a:extLst>
                      <a:ext uri="{FF2B5EF4-FFF2-40B4-BE49-F238E27FC236}">
                        <a16:creationId xmlns:a16="http://schemas.microsoft.com/office/drawing/2014/main" id="{54FD3231-289F-4931-9080-FE1090EEB00F}"/>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A6BE261-1686-44B2-A31B-10BA06EFADBD}"/>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E0D9DDF5-6DE4-4D62-91DA-F1BEF8CDCAD0}"/>
                    </a:ext>
                  </a:extLst>
                </p:cNvPr>
                <p:cNvGrpSpPr/>
                <p:nvPr userDrawn="1"/>
              </p:nvGrpSpPr>
              <p:grpSpPr>
                <a:xfrm>
                  <a:off x="11734800" y="5029200"/>
                  <a:ext cx="457200" cy="914400"/>
                  <a:chOff x="11277600" y="5029200"/>
                  <a:chExt cx="914400" cy="1828800"/>
                </a:xfrm>
              </p:grpSpPr>
              <p:sp>
                <p:nvSpPr>
                  <p:cNvPr id="48" name="Rectangle 47">
                    <a:extLst>
                      <a:ext uri="{FF2B5EF4-FFF2-40B4-BE49-F238E27FC236}">
                        <a16:creationId xmlns:a16="http://schemas.microsoft.com/office/drawing/2014/main" id="{167E635F-5F2D-4CCA-BE01-F1C93C13FA8A}"/>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2B372D6F-CC78-48DA-9D52-897FDB479272}"/>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9" name="Group 38">
                <a:extLst>
                  <a:ext uri="{FF2B5EF4-FFF2-40B4-BE49-F238E27FC236}">
                    <a16:creationId xmlns:a16="http://schemas.microsoft.com/office/drawing/2014/main" id="{F4C5F4FB-CF69-4B64-9549-24448F85B073}"/>
                  </a:ext>
                </a:extLst>
              </p:cNvPr>
              <p:cNvGrpSpPr/>
              <p:nvPr userDrawn="1"/>
            </p:nvGrpSpPr>
            <p:grpSpPr>
              <a:xfrm>
                <a:off x="11734800" y="3429000"/>
                <a:ext cx="457200" cy="1600200"/>
                <a:chOff x="11734800" y="5257800"/>
                <a:chExt cx="457200" cy="1600200"/>
              </a:xfrm>
            </p:grpSpPr>
            <p:grpSp>
              <p:nvGrpSpPr>
                <p:cNvPr id="40" name="Group 39">
                  <a:extLst>
                    <a:ext uri="{FF2B5EF4-FFF2-40B4-BE49-F238E27FC236}">
                      <a16:creationId xmlns:a16="http://schemas.microsoft.com/office/drawing/2014/main" id="{D68563F6-B732-4BDF-9619-F2D910DF51D5}"/>
                    </a:ext>
                  </a:extLst>
                </p:cNvPr>
                <p:cNvGrpSpPr/>
                <p:nvPr userDrawn="1"/>
              </p:nvGrpSpPr>
              <p:grpSpPr>
                <a:xfrm>
                  <a:off x="11734800" y="5943600"/>
                  <a:ext cx="457200" cy="914400"/>
                  <a:chOff x="11277600" y="5029200"/>
                  <a:chExt cx="914400" cy="1828800"/>
                </a:xfrm>
              </p:grpSpPr>
              <p:sp>
                <p:nvSpPr>
                  <p:cNvPr id="44" name="Rectangle 43">
                    <a:extLst>
                      <a:ext uri="{FF2B5EF4-FFF2-40B4-BE49-F238E27FC236}">
                        <a16:creationId xmlns:a16="http://schemas.microsoft.com/office/drawing/2014/main" id="{196398D6-3B10-40BB-9891-C21DFB2D06A1}"/>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CA4B4100-009B-4463-B2CA-B1E08279B6B4}"/>
                      </a:ext>
                    </a:extLst>
                  </p:cNvPr>
                  <p:cNvSpPr/>
                  <p:nvPr userDrawn="1"/>
                </p:nvSpPr>
                <p:spPr>
                  <a:xfrm>
                    <a:off x="11277600" y="5029200"/>
                    <a:ext cx="914400" cy="9144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40">
                  <a:extLst>
                    <a:ext uri="{FF2B5EF4-FFF2-40B4-BE49-F238E27FC236}">
                      <a16:creationId xmlns:a16="http://schemas.microsoft.com/office/drawing/2014/main" id="{7E8F5E99-6D5F-4796-87FB-5ED8351062EA}"/>
                    </a:ext>
                  </a:extLst>
                </p:cNvPr>
                <p:cNvGrpSpPr/>
                <p:nvPr userDrawn="1"/>
              </p:nvGrpSpPr>
              <p:grpSpPr>
                <a:xfrm>
                  <a:off x="11734800" y="5257800"/>
                  <a:ext cx="457200" cy="685800"/>
                  <a:chOff x="11277600" y="5486400"/>
                  <a:chExt cx="914400" cy="1371600"/>
                </a:xfrm>
              </p:grpSpPr>
              <p:sp>
                <p:nvSpPr>
                  <p:cNvPr id="42" name="Rectangle 41">
                    <a:extLst>
                      <a:ext uri="{FF2B5EF4-FFF2-40B4-BE49-F238E27FC236}">
                        <a16:creationId xmlns:a16="http://schemas.microsoft.com/office/drawing/2014/main" id="{91D64868-6F56-4098-B02E-B75E6DEB2729}"/>
                      </a:ext>
                    </a:extLst>
                  </p:cNvPr>
                  <p:cNvSpPr/>
                  <p:nvPr userDrawn="1"/>
                </p:nvSpPr>
                <p:spPr>
                  <a:xfrm>
                    <a:off x="11277600" y="5943600"/>
                    <a:ext cx="914400" cy="914400"/>
                  </a:xfrm>
                  <a:prstGeom prst="rect">
                    <a:avLst/>
                  </a:prstGeom>
                  <a:solidFill>
                    <a:srgbClr val="FF820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03F2A34B-2BF5-4D2B-91A8-162EC92F81C0}"/>
                      </a:ext>
                    </a:extLst>
                  </p:cNvPr>
                  <p:cNvSpPr/>
                  <p:nvPr userDrawn="1"/>
                </p:nvSpPr>
                <p:spPr>
                  <a:xfrm>
                    <a:off x="11277600" y="5486400"/>
                    <a:ext cx="914400" cy="457200"/>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sp>
        <p:nvSpPr>
          <p:cNvPr id="53" name="Rectangle 52">
            <a:extLst>
              <a:ext uri="{FF2B5EF4-FFF2-40B4-BE49-F238E27FC236}">
                <a16:creationId xmlns:a16="http://schemas.microsoft.com/office/drawing/2014/main" id="{94DA3D70-C899-48F4-BB91-3244E1984A92}"/>
              </a:ext>
            </a:extLst>
          </p:cNvPr>
          <p:cNvSpPr/>
          <p:nvPr userDrawn="1"/>
        </p:nvSpPr>
        <p:spPr>
          <a:xfrm>
            <a:off x="0" y="0"/>
            <a:ext cx="12192000" cy="6858000"/>
          </a:xfrm>
          <a:prstGeom prst="rect">
            <a:avLst/>
          </a:prstGeom>
          <a:gradFill flip="none" rotWithShape="1">
            <a:gsLst>
              <a:gs pos="72000">
                <a:srgbClr val="A1A1A2">
                  <a:alpha val="87000"/>
                </a:srgbClr>
              </a:gs>
              <a:gs pos="29000">
                <a:srgbClr val="58595B">
                  <a:alpha val="51000"/>
                </a:srgbClr>
              </a:gs>
              <a:gs pos="99000">
                <a:srgbClr val="7B7B7B">
                  <a:tint val="23500"/>
                  <a:satMod val="160000"/>
                  <a:alpha val="73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A307E96-179D-4EDF-A1B2-D5D4E54C84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DDE7E9C-8888-4DF0-BFAE-6318E67094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45241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u="sng" kern="1200" cap="small" baseline="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32.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tiff"/></Relationships>
</file>

<file path=ppt/slides/_rels/slide3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7.ti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00E8C-EEB6-4E64-B19A-E423B1089813}"/>
              </a:ext>
            </a:extLst>
          </p:cNvPr>
          <p:cNvSpPr>
            <a:spLocks noGrp="1"/>
          </p:cNvSpPr>
          <p:nvPr>
            <p:ph type="ctrTitle"/>
          </p:nvPr>
        </p:nvSpPr>
        <p:spPr>
          <a:xfrm>
            <a:off x="1524000" y="1865313"/>
            <a:ext cx="9144000" cy="2387600"/>
          </a:xfrm>
          <a:ln>
            <a:noFill/>
          </a:ln>
        </p:spPr>
        <p:txBody>
          <a:bodyPr>
            <a:noAutofit/>
          </a:bodyPr>
          <a:lstStyle/>
          <a:p>
            <a:r>
              <a:rPr lang="en-US" sz="4800" dirty="0"/>
              <a:t>Analyzing Transition Data Using the</a:t>
            </a:r>
            <a:br>
              <a:rPr lang="en-US" sz="4800" dirty="0"/>
            </a:br>
            <a:r>
              <a:rPr lang="en-US" sz="4800" dirty="0"/>
              <a:t>Transition Pairing Method</a:t>
            </a:r>
            <a:endParaRPr lang="en-US" sz="4800" u="none" dirty="0"/>
          </a:p>
        </p:txBody>
      </p:sp>
      <p:sp>
        <p:nvSpPr>
          <p:cNvPr id="3" name="Subtitle 2">
            <a:extLst>
              <a:ext uri="{FF2B5EF4-FFF2-40B4-BE49-F238E27FC236}">
                <a16:creationId xmlns:a16="http://schemas.microsoft.com/office/drawing/2014/main" id="{C9CB7C6C-FDF8-4D49-A332-DA7C228963EF}"/>
              </a:ext>
            </a:extLst>
          </p:cNvPr>
          <p:cNvSpPr>
            <a:spLocks noGrp="1"/>
          </p:cNvSpPr>
          <p:nvPr>
            <p:ph type="subTitle" idx="1"/>
          </p:nvPr>
        </p:nvSpPr>
        <p:spPr>
          <a:xfrm>
            <a:off x="1524000" y="4344988"/>
            <a:ext cx="9144000" cy="1655762"/>
          </a:xfrm>
          <a:ln>
            <a:noFill/>
          </a:ln>
        </p:spPr>
        <p:txBody>
          <a:bodyPr/>
          <a:lstStyle/>
          <a:p>
            <a:r>
              <a:rPr lang="en-US" dirty="0"/>
              <a:t>Paul R. Hibbing</a:t>
            </a:r>
          </a:p>
          <a:p>
            <a:r>
              <a:rPr lang="en-US" dirty="0"/>
              <a:t>2020-05-05</a:t>
            </a:r>
          </a:p>
        </p:txBody>
      </p:sp>
      <p:cxnSp>
        <p:nvCxnSpPr>
          <p:cNvPr id="5" name="Straight Connector 4">
            <a:extLst>
              <a:ext uri="{FF2B5EF4-FFF2-40B4-BE49-F238E27FC236}">
                <a16:creationId xmlns:a16="http://schemas.microsoft.com/office/drawing/2014/main" id="{8B74B85A-1DBE-4D33-92AC-3314FE0C158F}"/>
              </a:ext>
            </a:extLst>
          </p:cNvPr>
          <p:cNvCxnSpPr>
            <a:cxnSpLocks/>
          </p:cNvCxnSpPr>
          <p:nvPr/>
        </p:nvCxnSpPr>
        <p:spPr>
          <a:xfrm>
            <a:off x="1524000" y="4171950"/>
            <a:ext cx="9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81058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5" descr="A screenshot of a cell phone&#10;&#10;Description automatically generated">
            <a:extLst>
              <a:ext uri="{FF2B5EF4-FFF2-40B4-BE49-F238E27FC236}">
                <a16:creationId xmlns:a16="http://schemas.microsoft.com/office/drawing/2014/main" id="{19135737-ADEC-4EEF-B8EC-A8C530AA3EA0}"/>
              </a:ext>
            </a:extLst>
          </p:cNvPr>
          <p:cNvPicPr>
            <a:picLocks noChangeAspect="1"/>
          </p:cNvPicPr>
          <p:nvPr/>
        </p:nvPicPr>
        <p:blipFill rotWithShape="1">
          <a:blip r:embed="rId3">
            <a:extLst>
              <a:ext uri="{28A0092B-C50C-407E-A947-70E740481C1C}">
                <a14:useLocalDpi xmlns:a14="http://schemas.microsoft.com/office/drawing/2010/main" val="0"/>
              </a:ext>
            </a:extLst>
          </a:blip>
          <a:srcRect l="50000" t="-1235" b="32"/>
          <a:stretch/>
        </p:blipFill>
        <p:spPr>
          <a:xfrm>
            <a:off x="182880" y="0"/>
            <a:ext cx="4783500" cy="6777449"/>
          </a:xfrm>
          <a:prstGeom prst="rect">
            <a:avLst/>
          </a:prstGeom>
        </p:spPr>
      </p:pic>
      <p:sp>
        <p:nvSpPr>
          <p:cNvPr id="5" name="Title 4">
            <a:extLst>
              <a:ext uri="{FF2B5EF4-FFF2-40B4-BE49-F238E27FC236}">
                <a16:creationId xmlns:a16="http://schemas.microsoft.com/office/drawing/2014/main" id="{CE6C4734-96C8-41B3-9708-94BB88250E7A}"/>
              </a:ext>
            </a:extLst>
          </p:cNvPr>
          <p:cNvSpPr>
            <a:spLocks noGrp="1"/>
          </p:cNvSpPr>
          <p:nvPr>
            <p:ph type="title"/>
          </p:nvPr>
        </p:nvSpPr>
        <p:spPr/>
        <p:txBody>
          <a:bodyPr/>
          <a:lstStyle/>
          <a:p>
            <a:pPr algn="r"/>
            <a:r>
              <a:rPr lang="en-US" dirty="0"/>
              <a:t>Metrics</a:t>
            </a:r>
          </a:p>
        </p:txBody>
      </p:sp>
      <p:sp>
        <p:nvSpPr>
          <p:cNvPr id="7" name="Content Placeholder 6">
            <a:extLst>
              <a:ext uri="{FF2B5EF4-FFF2-40B4-BE49-F238E27FC236}">
                <a16:creationId xmlns:a16="http://schemas.microsoft.com/office/drawing/2014/main" id="{427EE65E-EF38-45D4-8BC6-68535917BF74}"/>
              </a:ext>
            </a:extLst>
          </p:cNvPr>
          <p:cNvSpPr>
            <a:spLocks noGrp="1"/>
          </p:cNvSpPr>
          <p:nvPr>
            <p:ph sz="half" idx="1"/>
          </p:nvPr>
        </p:nvSpPr>
        <p:spPr/>
        <p:txBody>
          <a:bodyPr/>
          <a:lstStyle/>
          <a:p>
            <a:endParaRPr lang="en-US"/>
          </a:p>
        </p:txBody>
      </p:sp>
      <p:sp>
        <p:nvSpPr>
          <p:cNvPr id="8" name="Content Placeholder 7">
            <a:extLst>
              <a:ext uri="{FF2B5EF4-FFF2-40B4-BE49-F238E27FC236}">
                <a16:creationId xmlns:a16="http://schemas.microsoft.com/office/drawing/2014/main" id="{57682CC6-A588-44C5-92AF-B82D2C53836D}"/>
              </a:ext>
            </a:extLst>
          </p:cNvPr>
          <p:cNvSpPr>
            <a:spLocks noGrp="1"/>
          </p:cNvSpPr>
          <p:nvPr>
            <p:ph sz="half" idx="2"/>
          </p:nvPr>
        </p:nvSpPr>
        <p:spPr/>
        <p:txBody>
          <a:bodyPr/>
          <a:lstStyle/>
          <a:p>
            <a:r>
              <a:rPr lang="en-US" dirty="0"/>
              <a:t>Diagnostics</a:t>
            </a:r>
          </a:p>
          <a:p>
            <a:r>
              <a:rPr lang="en-US" dirty="0"/>
              <a:t>Needleman-Wunsch</a:t>
            </a:r>
          </a:p>
          <a:p>
            <a:r>
              <a:rPr lang="en-US" dirty="0"/>
              <a:t>Rand index</a:t>
            </a:r>
          </a:p>
          <a:p>
            <a:r>
              <a:rPr lang="en-US" dirty="0"/>
              <a:t>Matthews correlation</a:t>
            </a:r>
          </a:p>
        </p:txBody>
      </p:sp>
    </p:spTree>
    <p:extLst>
      <p:ext uri="{BB962C8B-B14F-4D97-AF65-F5344CB8AC3E}">
        <p14:creationId xmlns:p14="http://schemas.microsoft.com/office/powerpoint/2010/main" val="234782829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fade">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fade">
                                      <p:cBhvr>
                                        <p:cTn id="27"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7F467-21C6-441A-8B82-6BCC05E575CF}"/>
              </a:ext>
            </a:extLst>
          </p:cNvPr>
          <p:cNvSpPr>
            <a:spLocks noGrp="1"/>
          </p:cNvSpPr>
          <p:nvPr>
            <p:ph type="title"/>
          </p:nvPr>
        </p:nvSpPr>
        <p:spPr/>
        <p:txBody>
          <a:bodyPr/>
          <a:lstStyle/>
          <a:p>
            <a:r>
              <a:rPr lang="en-US" dirty="0"/>
              <a:t>Other approaches</a:t>
            </a:r>
          </a:p>
        </p:txBody>
      </p:sp>
      <p:sp>
        <p:nvSpPr>
          <p:cNvPr id="5" name="Content Placeholder 4">
            <a:extLst>
              <a:ext uri="{FF2B5EF4-FFF2-40B4-BE49-F238E27FC236}">
                <a16:creationId xmlns:a16="http://schemas.microsoft.com/office/drawing/2014/main" id="{4600E9E8-D96E-4902-AC01-F56914A84320}"/>
              </a:ext>
            </a:extLst>
          </p:cNvPr>
          <p:cNvSpPr>
            <a:spLocks noGrp="1"/>
          </p:cNvSpPr>
          <p:nvPr>
            <p:ph idx="1"/>
          </p:nvPr>
        </p:nvSpPr>
        <p:spPr/>
        <p:txBody>
          <a:bodyPr/>
          <a:lstStyle/>
          <a:p>
            <a:r>
              <a:rPr lang="en-US" dirty="0"/>
              <a:t>Segment duration</a:t>
            </a:r>
          </a:p>
          <a:p>
            <a:pPr lvl="1"/>
            <a:r>
              <a:rPr lang="en-US" dirty="0"/>
              <a:t>Assumes correct number of segments?</a:t>
            </a:r>
          </a:p>
          <a:p>
            <a:pPr lvl="1"/>
            <a:r>
              <a:rPr lang="en-US" dirty="0"/>
              <a:t>Does not account for segment offset</a:t>
            </a:r>
            <a:br>
              <a:rPr lang="en-US" dirty="0"/>
            </a:br>
            <a:endParaRPr lang="en-US" dirty="0"/>
          </a:p>
          <a:p>
            <a:r>
              <a:rPr lang="en-US" dirty="0"/>
              <a:t>RMSE</a:t>
            </a:r>
            <a:br>
              <a:rPr lang="en-US" dirty="0"/>
            </a:br>
            <a:endParaRPr lang="en-US" dirty="0"/>
          </a:p>
          <a:p>
            <a:r>
              <a:rPr lang="en-US" dirty="0"/>
              <a:t>And more…</a:t>
            </a:r>
          </a:p>
          <a:p>
            <a:pPr lvl="1"/>
            <a:r>
              <a:rPr lang="en-US" dirty="0" err="1"/>
              <a:t>Aminikhanghahi</a:t>
            </a:r>
            <a:r>
              <a:rPr lang="en-US" dirty="0"/>
              <a:t> &amp; Cooke</a:t>
            </a:r>
            <a:br>
              <a:rPr lang="en-US" dirty="0"/>
            </a:br>
            <a:r>
              <a:rPr lang="en-US" dirty="0"/>
              <a:t>(2017)</a:t>
            </a:r>
          </a:p>
          <a:p>
            <a:pPr lvl="1"/>
            <a:r>
              <a:rPr lang="en-US" dirty="0"/>
              <a:t>ncbi.nlm.nih.gov/</a:t>
            </a:r>
            <a:r>
              <a:rPr lang="en-US" dirty="0" err="1"/>
              <a:t>pmc</a:t>
            </a:r>
            <a:r>
              <a:rPr lang="en-US" dirty="0"/>
              <a:t>/articles/PMC5464762/</a:t>
            </a:r>
          </a:p>
        </p:txBody>
      </p:sp>
      <p:sp>
        <p:nvSpPr>
          <p:cNvPr id="6" name="Text Placeholder 5">
            <a:extLst>
              <a:ext uri="{FF2B5EF4-FFF2-40B4-BE49-F238E27FC236}">
                <a16:creationId xmlns:a16="http://schemas.microsoft.com/office/drawing/2014/main" id="{213D2A2B-8CE0-4ACB-BB78-7A18F1E0232E}"/>
              </a:ext>
            </a:extLst>
          </p:cNvPr>
          <p:cNvSpPr>
            <a:spLocks noGrp="1"/>
          </p:cNvSpPr>
          <p:nvPr>
            <p:ph type="body" sz="quarter" idx="13"/>
          </p:nvPr>
        </p:nvSpPr>
        <p:spPr/>
        <p:txBody>
          <a:bodyPr/>
          <a:lstStyle/>
          <a:p>
            <a:endParaRPr lang="en-US"/>
          </a:p>
        </p:txBody>
      </p:sp>
      <p:grpSp>
        <p:nvGrpSpPr>
          <p:cNvPr id="9" name="Group 8">
            <a:extLst>
              <a:ext uri="{FF2B5EF4-FFF2-40B4-BE49-F238E27FC236}">
                <a16:creationId xmlns:a16="http://schemas.microsoft.com/office/drawing/2014/main" id="{A6662472-8E92-4046-9624-72989BC8B2EC}"/>
              </a:ext>
            </a:extLst>
          </p:cNvPr>
          <p:cNvGrpSpPr/>
          <p:nvPr/>
        </p:nvGrpSpPr>
        <p:grpSpPr>
          <a:xfrm>
            <a:off x="5449824" y="3052171"/>
            <a:ext cx="6529030" cy="3853971"/>
            <a:chOff x="5449824" y="3052171"/>
            <a:chExt cx="6529030" cy="3853971"/>
          </a:xfrm>
        </p:grpSpPr>
        <p:pic>
          <p:nvPicPr>
            <p:cNvPr id="7" name="Picture 6">
              <a:extLst>
                <a:ext uri="{FF2B5EF4-FFF2-40B4-BE49-F238E27FC236}">
                  <a16:creationId xmlns:a16="http://schemas.microsoft.com/office/drawing/2014/main" id="{975F4C1A-9013-46D7-92BA-1856509C218B}"/>
                </a:ext>
              </a:extLst>
            </p:cNvPr>
            <p:cNvPicPr>
              <a:picLocks noChangeAspect="1"/>
            </p:cNvPicPr>
            <p:nvPr/>
          </p:nvPicPr>
          <p:blipFill>
            <a:blip r:embed="rId3"/>
            <a:stretch>
              <a:fillRect/>
            </a:stretch>
          </p:blipFill>
          <p:spPr>
            <a:xfrm>
              <a:off x="5449824" y="3052171"/>
              <a:ext cx="6373368" cy="3532779"/>
            </a:xfrm>
            <a:prstGeom prst="rect">
              <a:avLst/>
            </a:prstGeom>
          </p:spPr>
        </p:pic>
        <p:sp>
          <p:nvSpPr>
            <p:cNvPr id="8" name="Rectangle 7">
              <a:extLst>
                <a:ext uri="{FF2B5EF4-FFF2-40B4-BE49-F238E27FC236}">
                  <a16:creationId xmlns:a16="http://schemas.microsoft.com/office/drawing/2014/main" id="{9BC69D12-BC33-409B-8D2E-B2F67C59B656}"/>
                </a:ext>
              </a:extLst>
            </p:cNvPr>
            <p:cNvSpPr/>
            <p:nvPr/>
          </p:nvSpPr>
          <p:spPr>
            <a:xfrm>
              <a:off x="9905786" y="6536810"/>
              <a:ext cx="2073068" cy="369332"/>
            </a:xfrm>
            <a:prstGeom prst="rect">
              <a:avLst/>
            </a:prstGeom>
          </p:spPr>
          <p:txBody>
            <a:bodyPr wrap="none">
              <a:spAutoFit/>
            </a:bodyPr>
            <a:lstStyle/>
            <a:p>
              <a:r>
                <a:rPr lang="en-US" dirty="0"/>
                <a:t>Twaites et al. (2019)</a:t>
              </a:r>
            </a:p>
          </p:txBody>
        </p:sp>
      </p:grpSp>
    </p:spTree>
    <p:extLst>
      <p:ext uri="{BB962C8B-B14F-4D97-AF65-F5344CB8AC3E}">
        <p14:creationId xmlns:p14="http://schemas.microsoft.com/office/powerpoint/2010/main" val="41687451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
                                            <p:txEl>
                                              <p:pRg st="4" end="4"/>
                                            </p:txEl>
                                          </p:spTgt>
                                        </p:tgtEl>
                                        <p:attrNameLst>
                                          <p:attrName>style.visibility</p:attrName>
                                        </p:attrNameLst>
                                      </p:cBhvr>
                                      <p:to>
                                        <p:strVal val="visible"/>
                                      </p:to>
                                    </p:set>
                                    <p:animEffect transition="in" filter="fade">
                                      <p:cBhvr>
                                        <p:cTn id="33" dur="500"/>
                                        <p:tgtEl>
                                          <p:spTgt spid="5">
                                            <p:txEl>
                                              <p:pRg st="4" end="4"/>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
                                            <p:txEl>
                                              <p:pRg st="5" end="5"/>
                                            </p:txEl>
                                          </p:spTgt>
                                        </p:tgtEl>
                                        <p:attrNameLst>
                                          <p:attrName>style.visibility</p:attrName>
                                        </p:attrNameLst>
                                      </p:cBhvr>
                                      <p:to>
                                        <p:strVal val="visible"/>
                                      </p:to>
                                    </p:set>
                                    <p:animEffect transition="in" filter="fade">
                                      <p:cBhvr>
                                        <p:cTn id="36" dur="500"/>
                                        <p:tgtEl>
                                          <p:spTgt spid="5">
                                            <p:txEl>
                                              <p:pRg st="5" end="5"/>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animEffect transition="in" filter="fade">
                                      <p:cBhvr>
                                        <p:cTn id="39"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73C25A-D40B-4131-A7D1-F161AAB41D38}"/>
              </a:ext>
            </a:extLst>
          </p:cNvPr>
          <p:cNvSpPr>
            <a:spLocks noGrp="1"/>
          </p:cNvSpPr>
          <p:nvPr>
            <p:ph type="title"/>
          </p:nvPr>
        </p:nvSpPr>
        <p:spPr/>
        <p:txBody>
          <a:bodyPr/>
          <a:lstStyle/>
          <a:p>
            <a:r>
              <a:rPr lang="en-US" dirty="0"/>
              <a:t>Formulation</a:t>
            </a:r>
          </a:p>
        </p:txBody>
      </p:sp>
      <p:sp>
        <p:nvSpPr>
          <p:cNvPr id="6" name="Text Placeholder 5">
            <a:extLst>
              <a:ext uri="{FF2B5EF4-FFF2-40B4-BE49-F238E27FC236}">
                <a16:creationId xmlns:a16="http://schemas.microsoft.com/office/drawing/2014/main" id="{F56E8073-8461-4DA2-8BCB-47084EC7518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2954990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2CED430-B98D-4F4A-92DB-95C53DF4202B}"/>
              </a:ext>
            </a:extLst>
          </p:cNvPr>
          <p:cNvSpPr>
            <a:spLocks noGrp="1"/>
          </p:cNvSpPr>
          <p:nvPr>
            <p:ph type="body" sz="quarter" idx="13"/>
          </p:nvPr>
        </p:nvSpPr>
        <p:spPr/>
        <p:txBody>
          <a:bodyPr/>
          <a:lstStyle/>
          <a:p>
            <a:endParaRPr lang="en-US" dirty="0"/>
          </a:p>
        </p:txBody>
      </p:sp>
      <p:sp>
        <p:nvSpPr>
          <p:cNvPr id="3" name="Title 2">
            <a:extLst>
              <a:ext uri="{FF2B5EF4-FFF2-40B4-BE49-F238E27FC236}">
                <a16:creationId xmlns:a16="http://schemas.microsoft.com/office/drawing/2014/main" id="{47B2814F-4837-406A-A0DE-7D0D0211BB74}"/>
              </a:ext>
            </a:extLst>
          </p:cNvPr>
          <p:cNvSpPr>
            <a:spLocks noGrp="1"/>
          </p:cNvSpPr>
          <p:nvPr>
            <p:ph type="title"/>
          </p:nvPr>
        </p:nvSpPr>
        <p:spPr/>
        <p:txBody>
          <a:bodyPr/>
          <a:lstStyle/>
          <a:p>
            <a:endParaRPr lang="en-US"/>
          </a:p>
        </p:txBody>
      </p:sp>
      <p:pic>
        <p:nvPicPr>
          <p:cNvPr id="10" name="Content Placeholder 9">
            <a:extLst>
              <a:ext uri="{FF2B5EF4-FFF2-40B4-BE49-F238E27FC236}">
                <a16:creationId xmlns:a16="http://schemas.microsoft.com/office/drawing/2014/main" id="{CA23A090-6B54-47FA-BC99-D9AC45FFC40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15440" y="0"/>
            <a:ext cx="8961120" cy="6400800"/>
          </a:xfrm>
        </p:spPr>
      </p:pic>
    </p:spTree>
    <p:extLst>
      <p:ext uri="{BB962C8B-B14F-4D97-AF65-F5344CB8AC3E}">
        <p14:creationId xmlns:p14="http://schemas.microsoft.com/office/powerpoint/2010/main" val="153633668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D12C8-DCE7-46BC-883B-DCF84C301C5B}"/>
              </a:ext>
            </a:extLst>
          </p:cNvPr>
          <p:cNvSpPr>
            <a:spLocks noGrp="1"/>
          </p:cNvSpPr>
          <p:nvPr>
            <p:ph type="title"/>
          </p:nvPr>
        </p:nvSpPr>
        <p:spPr/>
        <p:txBody>
          <a:bodyPr/>
          <a:lstStyle/>
          <a:p>
            <a:endParaRPr lang="en-US"/>
          </a:p>
        </p:txBody>
      </p:sp>
      <p:pic>
        <p:nvPicPr>
          <p:cNvPr id="6" name="Content Placeholder 5" descr="A screenshot of a cell phone&#10;&#10;Description automatically generated">
            <a:extLst>
              <a:ext uri="{FF2B5EF4-FFF2-40B4-BE49-F238E27FC236}">
                <a16:creationId xmlns:a16="http://schemas.microsoft.com/office/drawing/2014/main" id="{82B26F4D-41EC-488A-9AE8-470249B8AC9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15440" y="0"/>
            <a:ext cx="8961120" cy="6400800"/>
          </a:xfrm>
        </p:spPr>
      </p:pic>
      <p:sp>
        <p:nvSpPr>
          <p:cNvPr id="4" name="Text Placeholder 3">
            <a:extLst>
              <a:ext uri="{FF2B5EF4-FFF2-40B4-BE49-F238E27FC236}">
                <a16:creationId xmlns:a16="http://schemas.microsoft.com/office/drawing/2014/main" id="{C1D24620-B874-4479-9DEE-8595C3E03320}"/>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9650148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2A315-1F45-4AEC-9ED7-B5E286293BDB}"/>
              </a:ext>
            </a:extLst>
          </p:cNvPr>
          <p:cNvSpPr>
            <a:spLocks noGrp="1"/>
          </p:cNvSpPr>
          <p:nvPr>
            <p:ph type="title"/>
          </p:nvPr>
        </p:nvSpPr>
        <p:spPr/>
        <p:txBody>
          <a:bodyPr/>
          <a:lstStyle/>
          <a:p>
            <a:endParaRPr lang="en-US"/>
          </a:p>
        </p:txBody>
      </p:sp>
      <p:pic>
        <p:nvPicPr>
          <p:cNvPr id="6" name="Content Placeholder 5" descr="A screenshot of a cell phone&#10;&#10;Description automatically generated">
            <a:extLst>
              <a:ext uri="{FF2B5EF4-FFF2-40B4-BE49-F238E27FC236}">
                <a16:creationId xmlns:a16="http://schemas.microsoft.com/office/drawing/2014/main" id="{643A041C-A233-4A08-A57B-430CD4711BD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15440" y="0"/>
            <a:ext cx="8961120" cy="6400800"/>
          </a:xfrm>
        </p:spPr>
      </p:pic>
      <p:sp>
        <p:nvSpPr>
          <p:cNvPr id="4" name="Text Placeholder 3">
            <a:extLst>
              <a:ext uri="{FF2B5EF4-FFF2-40B4-BE49-F238E27FC236}">
                <a16:creationId xmlns:a16="http://schemas.microsoft.com/office/drawing/2014/main" id="{272CE214-5883-4FDC-B339-1BF999B6FE1B}"/>
              </a:ext>
            </a:extLst>
          </p:cNvPr>
          <p:cNvSpPr>
            <a:spLocks noGrp="1"/>
          </p:cNvSpPr>
          <p:nvPr>
            <p:ph type="body" sz="quarter" idx="13"/>
          </p:nvPr>
        </p:nvSpPr>
        <p:spPr/>
        <p:txBody>
          <a:bodyPr/>
          <a:lstStyle/>
          <a:p>
            <a:endParaRPr lang="en-US"/>
          </a:p>
        </p:txBody>
      </p:sp>
      <p:sp>
        <p:nvSpPr>
          <p:cNvPr id="9" name="Freeform: Shape 8">
            <a:extLst>
              <a:ext uri="{FF2B5EF4-FFF2-40B4-BE49-F238E27FC236}">
                <a16:creationId xmlns:a16="http://schemas.microsoft.com/office/drawing/2014/main" id="{B4EEAB43-F2CF-4862-AC3C-2E5C8715ED1B}"/>
              </a:ext>
            </a:extLst>
          </p:cNvPr>
          <p:cNvSpPr/>
          <p:nvPr/>
        </p:nvSpPr>
        <p:spPr>
          <a:xfrm>
            <a:off x="1615440" y="0"/>
            <a:ext cx="8961120" cy="6400800"/>
          </a:xfrm>
          <a:custGeom>
            <a:avLst/>
            <a:gdLst>
              <a:gd name="connsiteX0" fmla="*/ 2745544 w 8961120"/>
              <a:gd name="connsiteY0" fmla="*/ 3350114 h 6400800"/>
              <a:gd name="connsiteX1" fmla="*/ 1456005 w 8961120"/>
              <a:gd name="connsiteY1" fmla="*/ 4012896 h 6400800"/>
              <a:gd name="connsiteX2" fmla="*/ 2745544 w 8961120"/>
              <a:gd name="connsiteY2" fmla="*/ 4675678 h 6400800"/>
              <a:gd name="connsiteX3" fmla="*/ 4035083 w 8961120"/>
              <a:gd name="connsiteY3" fmla="*/ 4012896 h 6400800"/>
              <a:gd name="connsiteX4" fmla="*/ 2745544 w 8961120"/>
              <a:gd name="connsiteY4" fmla="*/ 3350114 h 6400800"/>
              <a:gd name="connsiteX5" fmla="*/ 0 w 8961120"/>
              <a:gd name="connsiteY5" fmla="*/ 0 h 6400800"/>
              <a:gd name="connsiteX6" fmla="*/ 8961120 w 8961120"/>
              <a:gd name="connsiteY6" fmla="*/ 0 h 6400800"/>
              <a:gd name="connsiteX7" fmla="*/ 8961120 w 8961120"/>
              <a:gd name="connsiteY7" fmla="*/ 6400800 h 6400800"/>
              <a:gd name="connsiteX8" fmla="*/ 0 w 8961120"/>
              <a:gd name="connsiteY8" fmla="*/ 6400800 h 640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61120" h="6400800">
                <a:moveTo>
                  <a:pt x="2745544" y="3350114"/>
                </a:moveTo>
                <a:cubicBezTo>
                  <a:pt x="2033351" y="3350114"/>
                  <a:pt x="1456005" y="3646852"/>
                  <a:pt x="1456005" y="4012896"/>
                </a:cubicBezTo>
                <a:cubicBezTo>
                  <a:pt x="1456005" y="4378940"/>
                  <a:pt x="2033351" y="4675678"/>
                  <a:pt x="2745544" y="4675678"/>
                </a:cubicBezTo>
                <a:cubicBezTo>
                  <a:pt x="3457737" y="4675678"/>
                  <a:pt x="4035083" y="4378940"/>
                  <a:pt x="4035083" y="4012896"/>
                </a:cubicBezTo>
                <a:cubicBezTo>
                  <a:pt x="4035083" y="3646852"/>
                  <a:pt x="3457737" y="3350114"/>
                  <a:pt x="2745544" y="3350114"/>
                </a:cubicBezTo>
                <a:close/>
                <a:moveTo>
                  <a:pt x="0" y="0"/>
                </a:moveTo>
                <a:lnTo>
                  <a:pt x="8961120" y="0"/>
                </a:lnTo>
                <a:lnTo>
                  <a:pt x="8961120" y="6400800"/>
                </a:lnTo>
                <a:lnTo>
                  <a:pt x="0" y="6400800"/>
                </a:lnTo>
                <a:close/>
              </a:path>
            </a:pathLst>
          </a:custGeom>
          <a:solidFill>
            <a:schemeClr val="bg1">
              <a:lumMod val="85000"/>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51B4C4C-4697-4615-A77D-3E553E03754E}"/>
              </a:ext>
            </a:extLst>
          </p:cNvPr>
          <p:cNvSpPr/>
          <p:nvPr/>
        </p:nvSpPr>
        <p:spPr>
          <a:xfrm>
            <a:off x="3075011" y="3338513"/>
            <a:ext cx="2579077" cy="132556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83379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heel(1)">
                                      <p:cBhvr>
                                        <p:cTn id="11"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EE78E-BAFF-4568-8BDE-A04FF1053C26}"/>
              </a:ext>
            </a:extLst>
          </p:cNvPr>
          <p:cNvSpPr>
            <a:spLocks noGrp="1"/>
          </p:cNvSpPr>
          <p:nvPr>
            <p:ph type="title"/>
          </p:nvPr>
        </p:nvSpPr>
        <p:spPr/>
        <p:txBody>
          <a:bodyPr/>
          <a:lstStyle/>
          <a:p>
            <a:endParaRPr lang="en-US"/>
          </a:p>
        </p:txBody>
      </p:sp>
      <p:pic>
        <p:nvPicPr>
          <p:cNvPr id="6" name="Content Placeholder 5" descr="A screenshot of a cell phone&#10;&#10;Description automatically generated">
            <a:extLst>
              <a:ext uri="{FF2B5EF4-FFF2-40B4-BE49-F238E27FC236}">
                <a16:creationId xmlns:a16="http://schemas.microsoft.com/office/drawing/2014/main" id="{A9322C16-87F1-470D-A40F-4EE93FC4957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15440" y="0"/>
            <a:ext cx="8961120" cy="6400800"/>
          </a:xfrm>
        </p:spPr>
      </p:pic>
      <p:sp>
        <p:nvSpPr>
          <p:cNvPr id="4" name="Text Placeholder 3">
            <a:extLst>
              <a:ext uri="{FF2B5EF4-FFF2-40B4-BE49-F238E27FC236}">
                <a16:creationId xmlns:a16="http://schemas.microsoft.com/office/drawing/2014/main" id="{99B6CDEA-0E3D-427A-98BD-45FA6DE899DA}"/>
              </a:ext>
            </a:extLst>
          </p:cNvPr>
          <p:cNvSpPr>
            <a:spLocks noGrp="1"/>
          </p:cNvSpPr>
          <p:nvPr>
            <p:ph type="body" sz="quarter" idx="13"/>
          </p:nvPr>
        </p:nvSpPr>
        <p:spPr/>
        <p:txBody>
          <a:bodyPr/>
          <a:lstStyle/>
          <a:p>
            <a:endParaRPr lang="en-US"/>
          </a:p>
        </p:txBody>
      </p:sp>
      <p:sp>
        <p:nvSpPr>
          <p:cNvPr id="10" name="Freeform: Shape 9">
            <a:extLst>
              <a:ext uri="{FF2B5EF4-FFF2-40B4-BE49-F238E27FC236}">
                <a16:creationId xmlns:a16="http://schemas.microsoft.com/office/drawing/2014/main" id="{EABB3C3B-F237-4823-B2DA-ECC47CC8C008}"/>
              </a:ext>
            </a:extLst>
          </p:cNvPr>
          <p:cNvSpPr/>
          <p:nvPr/>
        </p:nvSpPr>
        <p:spPr>
          <a:xfrm>
            <a:off x="1615441" y="0"/>
            <a:ext cx="8961120" cy="6400800"/>
          </a:xfrm>
          <a:custGeom>
            <a:avLst/>
            <a:gdLst>
              <a:gd name="connsiteX0" fmla="*/ 4724781 w 8961120"/>
              <a:gd name="connsiteY0" fmla="*/ 3204888 h 6400800"/>
              <a:gd name="connsiteX1" fmla="*/ 4117063 w 8961120"/>
              <a:gd name="connsiteY1" fmla="*/ 3471532 h 6400800"/>
              <a:gd name="connsiteX2" fmla="*/ 5491656 w 8961120"/>
              <a:gd name="connsiteY2" fmla="*/ 4611609 h 6400800"/>
              <a:gd name="connsiteX3" fmla="*/ 7276467 w 8961120"/>
              <a:gd name="connsiteY3" fmla="*/ 4550556 h 6400800"/>
              <a:gd name="connsiteX4" fmla="*/ 5901874 w 8961120"/>
              <a:gd name="connsiteY4" fmla="*/ 3410480 h 6400800"/>
              <a:gd name="connsiteX5" fmla="*/ 4724781 w 8961120"/>
              <a:gd name="connsiteY5" fmla="*/ 3204888 h 6400800"/>
              <a:gd name="connsiteX6" fmla="*/ 0 w 8961120"/>
              <a:gd name="connsiteY6" fmla="*/ 0 h 6400800"/>
              <a:gd name="connsiteX7" fmla="*/ 8961120 w 8961120"/>
              <a:gd name="connsiteY7" fmla="*/ 0 h 6400800"/>
              <a:gd name="connsiteX8" fmla="*/ 8961120 w 8961120"/>
              <a:gd name="connsiteY8" fmla="*/ 6400800 h 6400800"/>
              <a:gd name="connsiteX9" fmla="*/ 0 w 8961120"/>
              <a:gd name="connsiteY9" fmla="*/ 6400800 h 640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61120" h="6400800">
                <a:moveTo>
                  <a:pt x="4724781" y="3204888"/>
                </a:moveTo>
                <a:cubicBezTo>
                  <a:pt x="4401794" y="3215937"/>
                  <a:pt x="4173702" y="3305691"/>
                  <a:pt x="4117063" y="3471532"/>
                </a:cubicBezTo>
                <a:cubicBezTo>
                  <a:pt x="4003784" y="3803215"/>
                  <a:pt x="4619210" y="4313645"/>
                  <a:pt x="5491656" y="4611609"/>
                </a:cubicBezTo>
                <a:cubicBezTo>
                  <a:pt x="6364101" y="4909573"/>
                  <a:pt x="7163188" y="4882239"/>
                  <a:pt x="7276467" y="4550556"/>
                </a:cubicBezTo>
                <a:cubicBezTo>
                  <a:pt x="7389746" y="4218874"/>
                  <a:pt x="6774320" y="3708444"/>
                  <a:pt x="5901874" y="3410480"/>
                </a:cubicBezTo>
                <a:cubicBezTo>
                  <a:pt x="5465652" y="3261498"/>
                  <a:pt x="5047768" y="3193840"/>
                  <a:pt x="4724781" y="3204888"/>
                </a:cubicBezTo>
                <a:close/>
                <a:moveTo>
                  <a:pt x="0" y="0"/>
                </a:moveTo>
                <a:lnTo>
                  <a:pt x="8961120" y="0"/>
                </a:lnTo>
                <a:lnTo>
                  <a:pt x="8961120" y="6400800"/>
                </a:lnTo>
                <a:lnTo>
                  <a:pt x="0" y="6400800"/>
                </a:lnTo>
                <a:close/>
              </a:path>
            </a:pathLst>
          </a:custGeom>
          <a:solidFill>
            <a:schemeClr val="bg1">
              <a:lumMod val="85000"/>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ABE94AA-C7A0-447A-A7A8-514206722456}"/>
              </a:ext>
            </a:extLst>
          </p:cNvPr>
          <p:cNvSpPr/>
          <p:nvPr/>
        </p:nvSpPr>
        <p:spPr>
          <a:xfrm rot="1131387">
            <a:off x="5641848" y="3374136"/>
            <a:ext cx="3338582" cy="126924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64699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F3601-A36B-415D-BC86-6C2F4286988A}"/>
              </a:ext>
            </a:extLst>
          </p:cNvPr>
          <p:cNvSpPr>
            <a:spLocks noGrp="1"/>
          </p:cNvSpPr>
          <p:nvPr>
            <p:ph type="title"/>
          </p:nvPr>
        </p:nvSpPr>
        <p:spPr/>
        <p:txBody>
          <a:bodyPr/>
          <a:lstStyle/>
          <a:p>
            <a:endParaRPr lang="en-US"/>
          </a:p>
        </p:txBody>
      </p:sp>
      <p:pic>
        <p:nvPicPr>
          <p:cNvPr id="6" name="Content Placeholder 5" descr="A close up of a map&#10;&#10;Description automatically generated">
            <a:extLst>
              <a:ext uri="{FF2B5EF4-FFF2-40B4-BE49-F238E27FC236}">
                <a16:creationId xmlns:a16="http://schemas.microsoft.com/office/drawing/2014/main" id="{1D9FF5F6-403D-473E-B841-4D311226942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15440" y="0"/>
            <a:ext cx="8961120" cy="6400800"/>
          </a:xfrm>
        </p:spPr>
      </p:pic>
      <p:sp>
        <p:nvSpPr>
          <p:cNvPr id="4" name="Text Placeholder 3">
            <a:extLst>
              <a:ext uri="{FF2B5EF4-FFF2-40B4-BE49-F238E27FC236}">
                <a16:creationId xmlns:a16="http://schemas.microsoft.com/office/drawing/2014/main" id="{93B01EDE-3B92-4053-8E91-2519A5D7198B}"/>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1709173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9FE5E-D414-46D8-9961-33B5E152177B}"/>
              </a:ext>
            </a:extLst>
          </p:cNvPr>
          <p:cNvSpPr>
            <a:spLocks noGrp="1"/>
          </p:cNvSpPr>
          <p:nvPr>
            <p:ph type="title"/>
          </p:nvPr>
        </p:nvSpPr>
        <p:spPr/>
        <p:txBody>
          <a:bodyPr/>
          <a:lstStyle/>
          <a:p>
            <a:endParaRPr lang="en-US"/>
          </a:p>
        </p:txBody>
      </p:sp>
      <p:pic>
        <p:nvPicPr>
          <p:cNvPr id="6" name="Content Placeholder 5" descr="A screenshot of a cell phone&#10;&#10;Description automatically generated">
            <a:extLst>
              <a:ext uri="{FF2B5EF4-FFF2-40B4-BE49-F238E27FC236}">
                <a16:creationId xmlns:a16="http://schemas.microsoft.com/office/drawing/2014/main" id="{69BC624E-8E78-49CB-AF19-F8CF8D166F6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15440" y="0"/>
            <a:ext cx="8961120" cy="6400800"/>
          </a:xfrm>
        </p:spPr>
      </p:pic>
      <p:sp>
        <p:nvSpPr>
          <p:cNvPr id="4" name="Text Placeholder 3">
            <a:extLst>
              <a:ext uri="{FF2B5EF4-FFF2-40B4-BE49-F238E27FC236}">
                <a16:creationId xmlns:a16="http://schemas.microsoft.com/office/drawing/2014/main" id="{F2F6C180-98AC-47E0-B45F-A7D837840EFE}"/>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55554594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85CE0-B2A9-409E-880B-54DD7B471256}"/>
              </a:ext>
            </a:extLst>
          </p:cNvPr>
          <p:cNvSpPr>
            <a:spLocks noGrp="1"/>
          </p:cNvSpPr>
          <p:nvPr>
            <p:ph type="title"/>
          </p:nvPr>
        </p:nvSpPr>
        <p:spPr/>
        <p:txBody>
          <a:bodyPr/>
          <a:lstStyle/>
          <a:p>
            <a:endParaRPr lang="en-US"/>
          </a:p>
        </p:txBody>
      </p:sp>
      <p:sp>
        <p:nvSpPr>
          <p:cNvPr id="4" name="Text Placeholder 3">
            <a:extLst>
              <a:ext uri="{FF2B5EF4-FFF2-40B4-BE49-F238E27FC236}">
                <a16:creationId xmlns:a16="http://schemas.microsoft.com/office/drawing/2014/main" id="{F79418FB-FA3D-4DED-9029-DAAD339237BE}"/>
              </a:ext>
            </a:extLst>
          </p:cNvPr>
          <p:cNvSpPr>
            <a:spLocks noGrp="1"/>
          </p:cNvSpPr>
          <p:nvPr>
            <p:ph type="body" sz="quarter" idx="13"/>
          </p:nvPr>
        </p:nvSpPr>
        <p:spPr/>
        <p:txBody>
          <a:bodyPr/>
          <a:lstStyle/>
          <a:p>
            <a:endParaRPr lang="en-US"/>
          </a:p>
        </p:txBody>
      </p:sp>
      <p:sp>
        <p:nvSpPr>
          <p:cNvPr id="5" name="Content Placeholder 4">
            <a:extLst>
              <a:ext uri="{FF2B5EF4-FFF2-40B4-BE49-F238E27FC236}">
                <a16:creationId xmlns:a16="http://schemas.microsoft.com/office/drawing/2014/main" id="{D983A1F8-7729-49DA-9D29-F12584CB99BE}"/>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636DBC9A-6E66-4576-97A6-92C94D126A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1003" y="201138"/>
            <a:ext cx="9249994" cy="6455725"/>
          </a:xfrm>
          <a:prstGeom prst="rect">
            <a:avLst/>
          </a:prstGeom>
        </p:spPr>
      </p:pic>
    </p:spTree>
    <p:extLst>
      <p:ext uri="{BB962C8B-B14F-4D97-AF65-F5344CB8AC3E}">
        <p14:creationId xmlns:p14="http://schemas.microsoft.com/office/powerpoint/2010/main" val="110702351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CA138-FC21-4279-8839-995C77EF38E4}"/>
              </a:ext>
            </a:extLst>
          </p:cNvPr>
          <p:cNvSpPr>
            <a:spLocks noGrp="1"/>
          </p:cNvSpPr>
          <p:nvPr>
            <p:ph type="title"/>
          </p:nvPr>
        </p:nvSpPr>
        <p:spPr/>
        <p:txBody>
          <a:bodyPr/>
          <a:lstStyle/>
          <a:p>
            <a:r>
              <a:rPr lang="en-US" dirty="0"/>
              <a:t>Presentation Outline</a:t>
            </a:r>
          </a:p>
        </p:txBody>
      </p:sp>
      <p:sp>
        <p:nvSpPr>
          <p:cNvPr id="3" name="Content Placeholder 2">
            <a:extLst>
              <a:ext uri="{FF2B5EF4-FFF2-40B4-BE49-F238E27FC236}">
                <a16:creationId xmlns:a16="http://schemas.microsoft.com/office/drawing/2014/main" id="{40E0E1EF-7B20-4A2F-8FCB-7BA009330893}"/>
              </a:ext>
            </a:extLst>
          </p:cNvPr>
          <p:cNvSpPr>
            <a:spLocks noGrp="1"/>
          </p:cNvSpPr>
          <p:nvPr>
            <p:ph idx="1"/>
          </p:nvPr>
        </p:nvSpPr>
        <p:spPr>
          <a:xfrm>
            <a:off x="838200" y="1825625"/>
            <a:ext cx="8799576" cy="2267287"/>
          </a:xfrm>
        </p:spPr>
        <p:txBody>
          <a:bodyPr wrap="square" numCol="1">
            <a:noAutofit/>
          </a:bodyPr>
          <a:lstStyle/>
          <a:p>
            <a:r>
              <a:rPr lang="en-US" sz="2400" dirty="0"/>
              <a:t>Status Quo</a:t>
            </a:r>
          </a:p>
          <a:p>
            <a:r>
              <a:rPr lang="en-US" sz="2400" dirty="0"/>
              <a:t>Formulation</a:t>
            </a:r>
            <a:endParaRPr lang="en-US" sz="2000" dirty="0"/>
          </a:p>
          <a:p>
            <a:r>
              <a:rPr lang="en-US" sz="2400" dirty="0"/>
              <a:t>Implementation</a:t>
            </a:r>
            <a:endParaRPr lang="en-US" sz="2000" dirty="0"/>
          </a:p>
        </p:txBody>
      </p:sp>
      <p:sp>
        <p:nvSpPr>
          <p:cNvPr id="4" name="Text Placeholder 3">
            <a:extLst>
              <a:ext uri="{FF2B5EF4-FFF2-40B4-BE49-F238E27FC236}">
                <a16:creationId xmlns:a16="http://schemas.microsoft.com/office/drawing/2014/main" id="{281532D3-E00D-4985-99EE-5BB7214289E9}"/>
              </a:ext>
            </a:extLst>
          </p:cNvPr>
          <p:cNvSpPr>
            <a:spLocks noGrp="1"/>
          </p:cNvSpPr>
          <p:nvPr>
            <p:ph type="body" sz="quarter" idx="13"/>
          </p:nvPr>
        </p:nvSpPr>
        <p:spPr/>
        <p:txBody>
          <a:bodyPr>
            <a:normAutofit/>
          </a:bodyPr>
          <a:lstStyle/>
          <a:p>
            <a:endParaRPr lang="en-US" dirty="0"/>
          </a:p>
        </p:txBody>
      </p:sp>
    </p:spTree>
    <p:extLst>
      <p:ext uri="{BB962C8B-B14F-4D97-AF65-F5344CB8AC3E}">
        <p14:creationId xmlns:p14="http://schemas.microsoft.com/office/powerpoint/2010/main" val="311750446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BCB0C8-F412-439F-8DFD-DD72384F81AB}"/>
              </a:ext>
            </a:extLst>
          </p:cNvPr>
          <p:cNvSpPr>
            <a:spLocks noGrp="1"/>
          </p:cNvSpPr>
          <p:nvPr>
            <p:ph type="title"/>
          </p:nvPr>
        </p:nvSpPr>
        <p:spPr>
          <a:xfrm>
            <a:off x="831850" y="1709738"/>
            <a:ext cx="10515600" cy="2852737"/>
          </a:xfrm>
        </p:spPr>
        <p:txBody>
          <a:bodyPr/>
          <a:lstStyle/>
          <a:p>
            <a:r>
              <a:rPr lang="en-US" dirty="0"/>
              <a:t>Implementation</a:t>
            </a:r>
          </a:p>
        </p:txBody>
      </p:sp>
      <p:sp>
        <p:nvSpPr>
          <p:cNvPr id="6" name="Text Placeholder 5">
            <a:extLst>
              <a:ext uri="{FF2B5EF4-FFF2-40B4-BE49-F238E27FC236}">
                <a16:creationId xmlns:a16="http://schemas.microsoft.com/office/drawing/2014/main" id="{47EF3D24-CC7D-4BD0-9F2B-F9C1379972C0}"/>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8270691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40D3BB5-0BA7-4A95-B7BB-56BF214EA84D}"/>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7561D019-F193-4A56-B4F2-625752F71F0A}"/>
              </a:ext>
            </a:extLst>
          </p:cNvPr>
          <p:cNvSpPr>
            <a:spLocks noGrp="1"/>
          </p:cNvSpPr>
          <p:nvPr>
            <p:ph idx="1"/>
          </p:nvPr>
        </p:nvSpPr>
        <p:spPr/>
        <p:txBody>
          <a:bodyPr/>
          <a:lstStyle/>
          <a:p>
            <a:endParaRPr lang="en-US"/>
          </a:p>
        </p:txBody>
      </p:sp>
      <p:sp>
        <p:nvSpPr>
          <p:cNvPr id="6" name="Text Placeholder 5">
            <a:extLst>
              <a:ext uri="{FF2B5EF4-FFF2-40B4-BE49-F238E27FC236}">
                <a16:creationId xmlns:a16="http://schemas.microsoft.com/office/drawing/2014/main" id="{E85B457A-7AFD-48FB-8670-6FD2C1FA9AB5}"/>
              </a:ext>
            </a:extLst>
          </p:cNvPr>
          <p:cNvSpPr>
            <a:spLocks noGrp="1"/>
          </p:cNvSpPr>
          <p:nvPr>
            <p:ph type="body" sz="quarter" idx="13"/>
          </p:nvPr>
        </p:nvSpPr>
        <p:spPr/>
        <p:txBody>
          <a:bodyPr/>
          <a:lstStyle/>
          <a:p>
            <a:endParaRPr lang="en-US"/>
          </a:p>
        </p:txBody>
      </p:sp>
      <p:pic>
        <p:nvPicPr>
          <p:cNvPr id="7" name="Picture 6">
            <a:extLst>
              <a:ext uri="{FF2B5EF4-FFF2-40B4-BE49-F238E27FC236}">
                <a16:creationId xmlns:a16="http://schemas.microsoft.com/office/drawing/2014/main" id="{6A43A0A8-891C-4D5D-8E63-56CC77825C5A}"/>
              </a:ext>
            </a:extLst>
          </p:cNvPr>
          <p:cNvPicPr>
            <a:picLocks noChangeAspect="1"/>
          </p:cNvPicPr>
          <p:nvPr/>
        </p:nvPicPr>
        <p:blipFill>
          <a:blip r:embed="rId3"/>
          <a:stretch>
            <a:fillRect/>
          </a:stretch>
        </p:blipFill>
        <p:spPr>
          <a:xfrm>
            <a:off x="626219" y="906497"/>
            <a:ext cx="10939562" cy="5045007"/>
          </a:xfrm>
          <a:prstGeom prst="rect">
            <a:avLst/>
          </a:prstGeom>
        </p:spPr>
      </p:pic>
    </p:spTree>
    <p:extLst>
      <p:ext uri="{BB962C8B-B14F-4D97-AF65-F5344CB8AC3E}">
        <p14:creationId xmlns:p14="http://schemas.microsoft.com/office/powerpoint/2010/main" val="203613222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D12C8-DCE7-46BC-883B-DCF84C301C5B}"/>
              </a:ext>
            </a:extLst>
          </p:cNvPr>
          <p:cNvSpPr>
            <a:spLocks noGrp="1"/>
          </p:cNvSpPr>
          <p:nvPr>
            <p:ph type="title"/>
          </p:nvPr>
        </p:nvSpPr>
        <p:spPr/>
        <p:txBody>
          <a:bodyPr/>
          <a:lstStyle/>
          <a:p>
            <a:endParaRPr lang="en-US"/>
          </a:p>
        </p:txBody>
      </p:sp>
      <p:pic>
        <p:nvPicPr>
          <p:cNvPr id="6" name="Content Placeholder 5" descr="A screenshot of a cell phone&#10;&#10;Description automatically generated">
            <a:extLst>
              <a:ext uri="{FF2B5EF4-FFF2-40B4-BE49-F238E27FC236}">
                <a16:creationId xmlns:a16="http://schemas.microsoft.com/office/drawing/2014/main" id="{82B26F4D-41EC-488A-9AE8-470249B8AC9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15440" y="0"/>
            <a:ext cx="8961120" cy="6400800"/>
          </a:xfrm>
        </p:spPr>
      </p:pic>
      <p:sp>
        <p:nvSpPr>
          <p:cNvPr id="4" name="Text Placeholder 3">
            <a:extLst>
              <a:ext uri="{FF2B5EF4-FFF2-40B4-BE49-F238E27FC236}">
                <a16:creationId xmlns:a16="http://schemas.microsoft.com/office/drawing/2014/main" id="{C1D24620-B874-4479-9DEE-8595C3E03320}"/>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1710908729"/>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85CE0-B2A9-409E-880B-54DD7B471256}"/>
              </a:ext>
            </a:extLst>
          </p:cNvPr>
          <p:cNvSpPr>
            <a:spLocks noGrp="1"/>
          </p:cNvSpPr>
          <p:nvPr>
            <p:ph type="title"/>
          </p:nvPr>
        </p:nvSpPr>
        <p:spPr/>
        <p:txBody>
          <a:bodyPr/>
          <a:lstStyle/>
          <a:p>
            <a:endParaRPr lang="en-US"/>
          </a:p>
        </p:txBody>
      </p:sp>
      <p:sp>
        <p:nvSpPr>
          <p:cNvPr id="4" name="Text Placeholder 3">
            <a:extLst>
              <a:ext uri="{FF2B5EF4-FFF2-40B4-BE49-F238E27FC236}">
                <a16:creationId xmlns:a16="http://schemas.microsoft.com/office/drawing/2014/main" id="{F79418FB-FA3D-4DED-9029-DAAD339237BE}"/>
              </a:ext>
            </a:extLst>
          </p:cNvPr>
          <p:cNvSpPr>
            <a:spLocks noGrp="1"/>
          </p:cNvSpPr>
          <p:nvPr>
            <p:ph type="body" sz="quarter" idx="13"/>
          </p:nvPr>
        </p:nvSpPr>
        <p:spPr/>
        <p:txBody>
          <a:bodyPr/>
          <a:lstStyle/>
          <a:p>
            <a:endParaRPr lang="en-US"/>
          </a:p>
        </p:txBody>
      </p:sp>
      <p:sp>
        <p:nvSpPr>
          <p:cNvPr id="5" name="Content Placeholder 4">
            <a:extLst>
              <a:ext uri="{FF2B5EF4-FFF2-40B4-BE49-F238E27FC236}">
                <a16:creationId xmlns:a16="http://schemas.microsoft.com/office/drawing/2014/main" id="{D983A1F8-7729-49DA-9D29-F12584CB99BE}"/>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636DBC9A-6E66-4576-97A6-92C94D126A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1003" y="201138"/>
            <a:ext cx="9249994" cy="6455725"/>
          </a:xfrm>
          <a:prstGeom prst="rect">
            <a:avLst/>
          </a:prstGeom>
        </p:spPr>
      </p:pic>
    </p:spTree>
    <p:extLst>
      <p:ext uri="{BB962C8B-B14F-4D97-AF65-F5344CB8AC3E}">
        <p14:creationId xmlns:p14="http://schemas.microsoft.com/office/powerpoint/2010/main" val="350762575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C8949-48A0-40D7-B6DF-4AC4CCA43C12}"/>
              </a:ext>
            </a:extLst>
          </p:cNvPr>
          <p:cNvSpPr>
            <a:spLocks noGrp="1"/>
          </p:cNvSpPr>
          <p:nvPr>
            <p:ph type="title"/>
          </p:nvPr>
        </p:nvSpPr>
        <p:spPr/>
        <p:txBody>
          <a:bodyPr/>
          <a:lstStyle/>
          <a:p>
            <a:endParaRPr lang="en-US"/>
          </a:p>
        </p:txBody>
      </p:sp>
      <p:pic>
        <p:nvPicPr>
          <p:cNvPr id="6" name="Content Placeholder 5" descr="A close up of a map&#10;&#10;Description automatically generated">
            <a:extLst>
              <a:ext uri="{FF2B5EF4-FFF2-40B4-BE49-F238E27FC236}">
                <a16:creationId xmlns:a16="http://schemas.microsoft.com/office/drawing/2014/main" id="{6AE8DBFA-9725-4263-A7D1-AA2723CF90F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1676400"/>
            <a:ext cx="10515600" cy="3505200"/>
          </a:xfrm>
        </p:spPr>
      </p:pic>
      <p:sp>
        <p:nvSpPr>
          <p:cNvPr id="4" name="Text Placeholder 3">
            <a:extLst>
              <a:ext uri="{FF2B5EF4-FFF2-40B4-BE49-F238E27FC236}">
                <a16:creationId xmlns:a16="http://schemas.microsoft.com/office/drawing/2014/main" id="{C1D65F72-70F1-4CA4-80D6-6AC4EB5D596C}"/>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80172352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9527F-CCD0-47F8-B93E-67D1E8EF9049}"/>
              </a:ext>
            </a:extLst>
          </p:cNvPr>
          <p:cNvSpPr>
            <a:spLocks noGrp="1"/>
          </p:cNvSpPr>
          <p:nvPr>
            <p:ph type="title"/>
          </p:nvPr>
        </p:nvSpPr>
        <p:spPr/>
        <p:txBody>
          <a:bodyPr/>
          <a:lstStyle/>
          <a:p>
            <a:endParaRPr lang="en-US"/>
          </a:p>
        </p:txBody>
      </p:sp>
      <p:pic>
        <p:nvPicPr>
          <p:cNvPr id="6" name="Content Placeholder 5" descr="A close up of a map&#10;&#10;Description automatically generated">
            <a:extLst>
              <a:ext uri="{FF2B5EF4-FFF2-40B4-BE49-F238E27FC236}">
                <a16:creationId xmlns:a16="http://schemas.microsoft.com/office/drawing/2014/main" id="{5852BB43-538F-4B83-9535-C3928540454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06646" y="339646"/>
            <a:ext cx="6178709" cy="6178709"/>
          </a:xfrm>
        </p:spPr>
      </p:pic>
      <p:sp>
        <p:nvSpPr>
          <p:cNvPr id="4" name="Text Placeholder 3">
            <a:extLst>
              <a:ext uri="{FF2B5EF4-FFF2-40B4-BE49-F238E27FC236}">
                <a16:creationId xmlns:a16="http://schemas.microsoft.com/office/drawing/2014/main" id="{15A4F458-DCDB-4549-BF27-3779A55E3BBC}"/>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187141728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FB04726-2378-409B-961F-8066D4E4011B}"/>
              </a:ext>
            </a:extLst>
          </p:cNvPr>
          <p:cNvSpPr>
            <a:spLocks noGrp="1"/>
          </p:cNvSpPr>
          <p:nvPr>
            <p:ph type="title"/>
          </p:nvPr>
        </p:nvSpPr>
        <p:spPr/>
        <p:txBody>
          <a:bodyPr/>
          <a:lstStyle/>
          <a:p>
            <a:r>
              <a:rPr lang="en-US" dirty="0"/>
              <a:t>Appendix</a:t>
            </a:r>
          </a:p>
        </p:txBody>
      </p:sp>
      <p:sp>
        <p:nvSpPr>
          <p:cNvPr id="6" name="Text Placeholder 5">
            <a:extLst>
              <a:ext uri="{FF2B5EF4-FFF2-40B4-BE49-F238E27FC236}">
                <a16:creationId xmlns:a16="http://schemas.microsoft.com/office/drawing/2014/main" id="{BCF656C2-9C5C-4AB6-8D20-2294142BEBF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4401781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F38421F-E126-468D-B133-82ECB485BA6C}"/>
              </a:ext>
            </a:extLst>
          </p:cNvPr>
          <p:cNvGrpSpPr/>
          <p:nvPr/>
        </p:nvGrpSpPr>
        <p:grpSpPr>
          <a:xfrm>
            <a:off x="2439184" y="1772267"/>
            <a:ext cx="7313633" cy="5023807"/>
            <a:chOff x="-7815079" y="-1200127"/>
            <a:chExt cx="7313633" cy="5023807"/>
          </a:xfrm>
        </p:grpSpPr>
        <p:pic>
          <p:nvPicPr>
            <p:cNvPr id="9" name="Picture 8">
              <a:extLst>
                <a:ext uri="{FF2B5EF4-FFF2-40B4-BE49-F238E27FC236}">
                  <a16:creationId xmlns:a16="http://schemas.microsoft.com/office/drawing/2014/main" id="{DADC052B-4338-43FC-BFED-D046E1B5F7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5079" y="-1200127"/>
              <a:ext cx="7313633" cy="4705274"/>
            </a:xfrm>
            <a:prstGeom prst="rect">
              <a:avLst/>
            </a:prstGeom>
          </p:spPr>
        </p:pic>
        <p:sp>
          <p:nvSpPr>
            <p:cNvPr id="10" name="TextBox 9">
              <a:extLst>
                <a:ext uri="{FF2B5EF4-FFF2-40B4-BE49-F238E27FC236}">
                  <a16:creationId xmlns:a16="http://schemas.microsoft.com/office/drawing/2014/main" id="{A97AE2CA-BFCB-41D7-AE51-03B8B6639077}"/>
                </a:ext>
              </a:extLst>
            </p:cNvPr>
            <p:cNvSpPr txBox="1"/>
            <p:nvPr/>
          </p:nvSpPr>
          <p:spPr>
            <a:xfrm>
              <a:off x="-3646539" y="3454348"/>
              <a:ext cx="3145092" cy="369332"/>
            </a:xfrm>
            <a:prstGeom prst="rect">
              <a:avLst/>
            </a:prstGeom>
            <a:noFill/>
          </p:spPr>
          <p:txBody>
            <a:bodyPr wrap="none" rtlCol="0">
              <a:spAutoFit/>
            </a:bodyPr>
            <a:lstStyle/>
            <a:p>
              <a:pPr algn="r"/>
              <a:r>
                <a:rPr lang="en-US" dirty="0"/>
                <a:t>Needleman and Wunsch (1969)</a:t>
              </a:r>
            </a:p>
          </p:txBody>
        </p:sp>
      </p:grpSp>
      <p:grpSp>
        <p:nvGrpSpPr>
          <p:cNvPr id="12" name="Group 11">
            <a:extLst>
              <a:ext uri="{FF2B5EF4-FFF2-40B4-BE49-F238E27FC236}">
                <a16:creationId xmlns:a16="http://schemas.microsoft.com/office/drawing/2014/main" id="{784B998A-F7D7-432B-B6EA-2DA9EE81A8B9}"/>
              </a:ext>
            </a:extLst>
          </p:cNvPr>
          <p:cNvGrpSpPr/>
          <p:nvPr/>
        </p:nvGrpSpPr>
        <p:grpSpPr>
          <a:xfrm>
            <a:off x="3707461" y="212622"/>
            <a:ext cx="4777079" cy="6432756"/>
            <a:chOff x="1524000" y="138112"/>
            <a:chExt cx="4777079" cy="6432756"/>
          </a:xfrm>
        </p:grpSpPr>
        <p:grpSp>
          <p:nvGrpSpPr>
            <p:cNvPr id="13" name="Group 12">
              <a:extLst>
                <a:ext uri="{FF2B5EF4-FFF2-40B4-BE49-F238E27FC236}">
                  <a16:creationId xmlns:a16="http://schemas.microsoft.com/office/drawing/2014/main" id="{AF4155B3-AC80-415A-9A73-3BD7167A03D5}"/>
                </a:ext>
              </a:extLst>
            </p:cNvPr>
            <p:cNvGrpSpPr/>
            <p:nvPr/>
          </p:nvGrpSpPr>
          <p:grpSpPr>
            <a:xfrm>
              <a:off x="1524000" y="138112"/>
              <a:ext cx="4777079" cy="6034088"/>
              <a:chOff x="1524000" y="138112"/>
              <a:chExt cx="6558116" cy="8283776"/>
            </a:xfrm>
          </p:grpSpPr>
          <p:pic>
            <p:nvPicPr>
              <p:cNvPr id="15" name="Picture 14">
                <a:extLst>
                  <a:ext uri="{FF2B5EF4-FFF2-40B4-BE49-F238E27FC236}">
                    <a16:creationId xmlns:a16="http://schemas.microsoft.com/office/drawing/2014/main" id="{FAD36B3A-963C-42AB-9E43-AF21D7F915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138112"/>
                <a:ext cx="6558116" cy="4155488"/>
              </a:xfrm>
              <a:prstGeom prst="rect">
                <a:avLst/>
              </a:prstGeom>
              <a:ln>
                <a:solidFill>
                  <a:schemeClr val="tx1"/>
                </a:solidFill>
              </a:ln>
            </p:spPr>
          </p:pic>
          <p:pic>
            <p:nvPicPr>
              <p:cNvPr id="16" name="Picture 15">
                <a:extLst>
                  <a:ext uri="{FF2B5EF4-FFF2-40B4-BE49-F238E27FC236}">
                    <a16:creationId xmlns:a16="http://schemas.microsoft.com/office/drawing/2014/main" id="{BE511EFB-C66E-4D31-8FA4-6A674196AC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4000" y="4333874"/>
                <a:ext cx="6556248" cy="4088014"/>
              </a:xfrm>
              <a:prstGeom prst="rect">
                <a:avLst/>
              </a:prstGeom>
              <a:ln>
                <a:solidFill>
                  <a:schemeClr val="tx1"/>
                </a:solidFill>
              </a:ln>
            </p:spPr>
          </p:pic>
        </p:grpSp>
        <p:sp>
          <p:nvSpPr>
            <p:cNvPr id="14" name="TextBox 13">
              <a:extLst>
                <a:ext uri="{FF2B5EF4-FFF2-40B4-BE49-F238E27FC236}">
                  <a16:creationId xmlns:a16="http://schemas.microsoft.com/office/drawing/2014/main" id="{7578ECB7-B10B-4E9B-A89C-D6C1A980FF2A}"/>
                </a:ext>
              </a:extLst>
            </p:cNvPr>
            <p:cNvSpPr txBox="1"/>
            <p:nvPr/>
          </p:nvSpPr>
          <p:spPr>
            <a:xfrm>
              <a:off x="3154626" y="6201536"/>
              <a:ext cx="3145092" cy="369332"/>
            </a:xfrm>
            <a:prstGeom prst="rect">
              <a:avLst/>
            </a:prstGeom>
            <a:noFill/>
          </p:spPr>
          <p:txBody>
            <a:bodyPr wrap="none" rtlCol="0">
              <a:spAutoFit/>
            </a:bodyPr>
            <a:lstStyle/>
            <a:p>
              <a:pPr algn="r"/>
              <a:r>
                <a:rPr lang="en-US" dirty="0"/>
                <a:t>Needleman and Wunsch (1969)</a:t>
              </a:r>
            </a:p>
          </p:txBody>
        </p:sp>
      </p:grpSp>
      <p:sp>
        <p:nvSpPr>
          <p:cNvPr id="2" name="Title 1">
            <a:extLst>
              <a:ext uri="{FF2B5EF4-FFF2-40B4-BE49-F238E27FC236}">
                <a16:creationId xmlns:a16="http://schemas.microsoft.com/office/drawing/2014/main" id="{BF170283-5DC3-456E-ADC5-4411BCC29E45}"/>
              </a:ext>
            </a:extLst>
          </p:cNvPr>
          <p:cNvSpPr>
            <a:spLocks noGrp="1"/>
          </p:cNvSpPr>
          <p:nvPr>
            <p:ph type="title"/>
          </p:nvPr>
        </p:nvSpPr>
        <p:spPr>
          <a:xfrm>
            <a:off x="838200" y="365125"/>
            <a:ext cx="10515600" cy="1325563"/>
          </a:xfrm>
        </p:spPr>
        <p:txBody>
          <a:bodyPr>
            <a:normAutofit/>
          </a:bodyPr>
          <a:lstStyle/>
          <a:p>
            <a:r>
              <a:rPr lang="en-US" sz="4000" dirty="0"/>
              <a:t>Needleman-Wunsch (Shahi et al., 2017)</a:t>
            </a:r>
          </a:p>
        </p:txBody>
      </p:sp>
      <p:sp>
        <p:nvSpPr>
          <p:cNvPr id="18" name="Content Placeholder 17">
            <a:extLst>
              <a:ext uri="{FF2B5EF4-FFF2-40B4-BE49-F238E27FC236}">
                <a16:creationId xmlns:a16="http://schemas.microsoft.com/office/drawing/2014/main" id="{1F4F3689-1F4D-473E-9C06-89A7D5003DFC}"/>
              </a:ext>
            </a:extLst>
          </p:cNvPr>
          <p:cNvSpPr>
            <a:spLocks noGrp="1"/>
          </p:cNvSpPr>
          <p:nvPr>
            <p:ph idx="1"/>
          </p:nvPr>
        </p:nvSpPr>
        <p:spPr/>
        <p:txBody>
          <a:bodyPr/>
          <a:lstStyle/>
          <a:p>
            <a:endParaRPr lang="en-US"/>
          </a:p>
        </p:txBody>
      </p:sp>
      <p:sp>
        <p:nvSpPr>
          <p:cNvPr id="5" name="Text Placeholder 4">
            <a:extLst>
              <a:ext uri="{FF2B5EF4-FFF2-40B4-BE49-F238E27FC236}">
                <a16:creationId xmlns:a16="http://schemas.microsoft.com/office/drawing/2014/main" id="{FFB5D920-427A-40DD-9984-0BBF406B627C}"/>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42844532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xit" presetSubtype="0" fill="hold" grpId="0" nodeType="withEffect">
                                  <p:stCondLst>
                                    <p:cond delay="0"/>
                                  </p:stCondLst>
                                  <p:childTnLst>
                                    <p:animEffect transition="out" filter="fade">
                                      <p:cBhvr>
                                        <p:cTn id="17" dur="500"/>
                                        <p:tgtEl>
                                          <p:spTgt spid="2"/>
                                        </p:tgtEl>
                                      </p:cBhvr>
                                    </p:animEffect>
                                    <p:set>
                                      <p:cBhvr>
                                        <p:cTn id="18"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8B1B8-24D0-423C-A5A2-F7412DB09CFD}"/>
              </a:ext>
            </a:extLst>
          </p:cNvPr>
          <p:cNvSpPr>
            <a:spLocks noGrp="1"/>
          </p:cNvSpPr>
          <p:nvPr>
            <p:ph type="title"/>
          </p:nvPr>
        </p:nvSpPr>
        <p:spPr/>
        <p:txBody>
          <a:bodyPr/>
          <a:lstStyle/>
          <a:p>
            <a:r>
              <a:rPr lang="en-US" dirty="0"/>
              <a:t>Change Point Detection</a:t>
            </a:r>
          </a:p>
        </p:txBody>
      </p:sp>
      <p:sp>
        <p:nvSpPr>
          <p:cNvPr id="3" name="Content Placeholder 2">
            <a:extLst>
              <a:ext uri="{FF2B5EF4-FFF2-40B4-BE49-F238E27FC236}">
                <a16:creationId xmlns:a16="http://schemas.microsoft.com/office/drawing/2014/main" id="{C904C6C8-F868-4939-9BCA-59499D07919F}"/>
              </a:ext>
            </a:extLst>
          </p:cNvPr>
          <p:cNvSpPr>
            <a:spLocks noGrp="1"/>
          </p:cNvSpPr>
          <p:nvPr>
            <p:ph idx="1"/>
          </p:nvPr>
        </p:nvSpPr>
        <p:spPr/>
        <p:txBody>
          <a:bodyPr/>
          <a:lstStyle/>
          <a:p>
            <a:endParaRPr lang="en-US"/>
          </a:p>
        </p:txBody>
      </p:sp>
      <p:sp>
        <p:nvSpPr>
          <p:cNvPr id="4" name="Text Placeholder 3">
            <a:extLst>
              <a:ext uri="{FF2B5EF4-FFF2-40B4-BE49-F238E27FC236}">
                <a16:creationId xmlns:a16="http://schemas.microsoft.com/office/drawing/2014/main" id="{4D7BF1F6-C951-4A67-B667-2588AFD9C8A8}"/>
              </a:ext>
            </a:extLst>
          </p:cNvPr>
          <p:cNvSpPr>
            <a:spLocks noGrp="1"/>
          </p:cNvSpPr>
          <p:nvPr>
            <p:ph type="body" sz="quarter" idx="13"/>
          </p:nvPr>
        </p:nvSpPr>
        <p:spPr/>
        <p:txBody>
          <a:bodyPr/>
          <a:lstStyle/>
          <a:p>
            <a:endParaRPr lang="en-US"/>
          </a:p>
        </p:txBody>
      </p:sp>
      <p:grpSp>
        <p:nvGrpSpPr>
          <p:cNvPr id="7" name="Group 6">
            <a:extLst>
              <a:ext uri="{FF2B5EF4-FFF2-40B4-BE49-F238E27FC236}">
                <a16:creationId xmlns:a16="http://schemas.microsoft.com/office/drawing/2014/main" id="{34C777D1-F1EC-40FA-BCFB-C3B91903370D}"/>
              </a:ext>
            </a:extLst>
          </p:cNvPr>
          <p:cNvGrpSpPr/>
          <p:nvPr/>
        </p:nvGrpSpPr>
        <p:grpSpPr>
          <a:xfrm>
            <a:off x="1195388" y="1557906"/>
            <a:ext cx="9934098" cy="5330264"/>
            <a:chOff x="1195388" y="1557906"/>
            <a:chExt cx="9934098" cy="5330264"/>
          </a:xfrm>
        </p:grpSpPr>
        <p:pic>
          <p:nvPicPr>
            <p:cNvPr id="5" name="Picture 4">
              <a:extLst>
                <a:ext uri="{FF2B5EF4-FFF2-40B4-BE49-F238E27FC236}">
                  <a16:creationId xmlns:a16="http://schemas.microsoft.com/office/drawing/2014/main" id="{B3EB6255-563D-4B38-82F5-9F7A1F0628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5388" y="1557906"/>
              <a:ext cx="9801225" cy="4991100"/>
            </a:xfrm>
            <a:prstGeom prst="rect">
              <a:avLst/>
            </a:prstGeom>
          </p:spPr>
        </p:pic>
        <p:sp>
          <p:nvSpPr>
            <p:cNvPr id="6" name="TextBox 5">
              <a:extLst>
                <a:ext uri="{FF2B5EF4-FFF2-40B4-BE49-F238E27FC236}">
                  <a16:creationId xmlns:a16="http://schemas.microsoft.com/office/drawing/2014/main" id="{0B85E600-1F9B-4E42-93E3-A1031FD67875}"/>
                </a:ext>
              </a:extLst>
            </p:cNvPr>
            <p:cNvSpPr txBox="1"/>
            <p:nvPr/>
          </p:nvSpPr>
          <p:spPr>
            <a:xfrm>
              <a:off x="9492115" y="6518838"/>
              <a:ext cx="1637371" cy="369332"/>
            </a:xfrm>
            <a:prstGeom prst="rect">
              <a:avLst/>
            </a:prstGeom>
            <a:noFill/>
          </p:spPr>
          <p:txBody>
            <a:bodyPr wrap="none" rtlCol="0">
              <a:spAutoFit/>
            </a:bodyPr>
            <a:lstStyle/>
            <a:p>
              <a:r>
                <a:rPr lang="en-US" dirty="0"/>
                <a:t>Liu et al. (2013)</a:t>
              </a:r>
            </a:p>
          </p:txBody>
        </p:sp>
      </p:grpSp>
      <p:grpSp>
        <p:nvGrpSpPr>
          <p:cNvPr id="10" name="Group 9">
            <a:extLst>
              <a:ext uri="{FF2B5EF4-FFF2-40B4-BE49-F238E27FC236}">
                <a16:creationId xmlns:a16="http://schemas.microsoft.com/office/drawing/2014/main" id="{EF943749-E3F7-4946-A070-2097E31EF6B9}"/>
              </a:ext>
            </a:extLst>
          </p:cNvPr>
          <p:cNvGrpSpPr/>
          <p:nvPr/>
        </p:nvGrpSpPr>
        <p:grpSpPr>
          <a:xfrm>
            <a:off x="2462213" y="110609"/>
            <a:ext cx="7267575" cy="6636782"/>
            <a:chOff x="923925" y="-2373592"/>
            <a:chExt cx="7267575" cy="6636782"/>
          </a:xfrm>
        </p:grpSpPr>
        <p:pic>
          <p:nvPicPr>
            <p:cNvPr id="8" name="Picture 7">
              <a:extLst>
                <a:ext uri="{FF2B5EF4-FFF2-40B4-BE49-F238E27FC236}">
                  <a16:creationId xmlns:a16="http://schemas.microsoft.com/office/drawing/2014/main" id="{DA56391A-D425-420F-8C37-A83ECFF45E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925" y="-2373592"/>
              <a:ext cx="7181850" cy="6267450"/>
            </a:xfrm>
            <a:prstGeom prst="rect">
              <a:avLst/>
            </a:prstGeom>
          </p:spPr>
        </p:pic>
        <p:sp>
          <p:nvSpPr>
            <p:cNvPr id="9" name="TextBox 8">
              <a:extLst>
                <a:ext uri="{FF2B5EF4-FFF2-40B4-BE49-F238E27FC236}">
                  <a16:creationId xmlns:a16="http://schemas.microsoft.com/office/drawing/2014/main" id="{3E4D8328-4B5D-4684-8D1F-BBB1D938ABA8}"/>
                </a:ext>
              </a:extLst>
            </p:cNvPr>
            <p:cNvSpPr txBox="1"/>
            <p:nvPr/>
          </p:nvSpPr>
          <p:spPr>
            <a:xfrm>
              <a:off x="6554129" y="3893858"/>
              <a:ext cx="1637371" cy="369332"/>
            </a:xfrm>
            <a:prstGeom prst="rect">
              <a:avLst/>
            </a:prstGeom>
            <a:noFill/>
          </p:spPr>
          <p:txBody>
            <a:bodyPr wrap="none" rtlCol="0">
              <a:spAutoFit/>
            </a:bodyPr>
            <a:lstStyle/>
            <a:p>
              <a:r>
                <a:rPr lang="en-US" dirty="0"/>
                <a:t>Liu et al. (2013)</a:t>
              </a:r>
            </a:p>
          </p:txBody>
        </p:sp>
      </p:grpSp>
    </p:spTree>
    <p:extLst>
      <p:ext uri="{BB962C8B-B14F-4D97-AF65-F5344CB8AC3E}">
        <p14:creationId xmlns:p14="http://schemas.microsoft.com/office/powerpoint/2010/main" val="22930240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xit" presetSubtype="0" fill="hold" grpId="0" nodeType="withEffect">
                                  <p:stCondLst>
                                    <p:cond delay="0"/>
                                  </p:stCondLst>
                                  <p:childTnLst>
                                    <p:animEffect transition="out" filter="fade">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EF405-C8C8-421D-87BF-780833DADCF2}"/>
              </a:ext>
            </a:extLst>
          </p:cNvPr>
          <p:cNvSpPr>
            <a:spLocks noGrp="1"/>
          </p:cNvSpPr>
          <p:nvPr>
            <p:ph type="title"/>
          </p:nvPr>
        </p:nvSpPr>
        <p:spPr/>
        <p:txBody>
          <a:bodyPr/>
          <a:lstStyle/>
          <a:p>
            <a:r>
              <a:rPr lang="en-US" dirty="0"/>
              <a:t>Activities</a:t>
            </a:r>
          </a:p>
        </p:txBody>
      </p:sp>
      <p:sp>
        <p:nvSpPr>
          <p:cNvPr id="3" name="Content Placeholder 2">
            <a:extLst>
              <a:ext uri="{FF2B5EF4-FFF2-40B4-BE49-F238E27FC236}">
                <a16:creationId xmlns:a16="http://schemas.microsoft.com/office/drawing/2014/main" id="{BF895945-5C65-4BCD-98CB-2CF3EE7349AC}"/>
              </a:ext>
            </a:extLst>
          </p:cNvPr>
          <p:cNvSpPr>
            <a:spLocks noGrp="1"/>
          </p:cNvSpPr>
          <p:nvPr>
            <p:ph idx="1"/>
          </p:nvPr>
        </p:nvSpPr>
        <p:spPr/>
        <p:txBody>
          <a:bodyPr numCol="2">
            <a:normAutofit lnSpcReduction="10000"/>
          </a:bodyPr>
          <a:lstStyle/>
          <a:p>
            <a:pPr marL="0" indent="0">
              <a:buNone/>
            </a:pPr>
            <a:r>
              <a:rPr lang="en-US" dirty="0"/>
              <a:t>Supine Rest</a:t>
            </a:r>
          </a:p>
          <a:p>
            <a:pPr marL="0" indent="0">
              <a:buNone/>
            </a:pPr>
            <a:r>
              <a:rPr lang="en-US" dirty="0"/>
              <a:t>Reclining</a:t>
            </a:r>
          </a:p>
          <a:p>
            <a:pPr marL="0" indent="0">
              <a:buNone/>
            </a:pPr>
            <a:r>
              <a:rPr lang="en-US" dirty="0"/>
              <a:t>Computer Games</a:t>
            </a:r>
          </a:p>
          <a:p>
            <a:pPr marL="0" indent="0">
              <a:buNone/>
            </a:pPr>
            <a:r>
              <a:rPr lang="en-US" dirty="0"/>
              <a:t>Internet Surfing</a:t>
            </a:r>
          </a:p>
          <a:p>
            <a:pPr marL="0" indent="0">
              <a:buNone/>
            </a:pPr>
            <a:r>
              <a:rPr lang="en-US" dirty="0"/>
              <a:t>Book Reading</a:t>
            </a:r>
          </a:p>
          <a:p>
            <a:pPr marL="0" indent="0">
              <a:buNone/>
            </a:pPr>
            <a:r>
              <a:rPr lang="en-US" dirty="0"/>
              <a:t>Sweeping</a:t>
            </a:r>
          </a:p>
          <a:p>
            <a:pPr marL="0" indent="0">
              <a:buNone/>
            </a:pPr>
            <a:r>
              <a:rPr lang="en-US" dirty="0"/>
              <a:t>Dusting</a:t>
            </a:r>
          </a:p>
          <a:p>
            <a:pPr marL="0" indent="0">
              <a:buNone/>
            </a:pPr>
            <a:r>
              <a:rPr lang="en-US" dirty="0"/>
              <a:t>Stationary Cycling</a:t>
            </a:r>
          </a:p>
          <a:p>
            <a:pPr marL="0" indent="0">
              <a:buNone/>
            </a:pPr>
            <a:endParaRPr lang="en-US" dirty="0"/>
          </a:p>
          <a:p>
            <a:pPr marL="0" indent="0">
              <a:buNone/>
            </a:pPr>
            <a:r>
              <a:rPr lang="en-US" dirty="0"/>
              <a:t>Catch</a:t>
            </a:r>
          </a:p>
          <a:p>
            <a:pPr marL="0" indent="0">
              <a:buNone/>
            </a:pPr>
            <a:r>
              <a:rPr lang="en-US" dirty="0"/>
              <a:t>Jumping Jacks</a:t>
            </a:r>
          </a:p>
          <a:p>
            <a:pPr marL="0" indent="0">
              <a:buNone/>
            </a:pPr>
            <a:r>
              <a:rPr lang="en-US" dirty="0"/>
              <a:t>Soccer</a:t>
            </a:r>
          </a:p>
          <a:p>
            <a:pPr marL="0" indent="0">
              <a:buNone/>
            </a:pPr>
            <a:r>
              <a:rPr lang="en-US" dirty="0"/>
              <a:t>Basketball</a:t>
            </a:r>
          </a:p>
          <a:p>
            <a:pPr marL="0" indent="0">
              <a:buNone/>
            </a:pPr>
            <a:r>
              <a:rPr lang="en-US" dirty="0"/>
              <a:t>Slow Self-Paced Walking</a:t>
            </a:r>
          </a:p>
          <a:p>
            <a:pPr marL="0" indent="0">
              <a:buNone/>
            </a:pPr>
            <a:r>
              <a:rPr lang="en-US" dirty="0"/>
              <a:t>Brisk Self-Paced Walking</a:t>
            </a:r>
          </a:p>
          <a:p>
            <a:pPr marL="0" indent="0">
              <a:buNone/>
            </a:pPr>
            <a:r>
              <a:rPr lang="en-US" dirty="0"/>
              <a:t>Self-Paced Running</a:t>
            </a:r>
          </a:p>
          <a:p>
            <a:pPr marL="0" indent="0">
              <a:buNone/>
            </a:pPr>
            <a:r>
              <a:rPr lang="en-US" dirty="0"/>
              <a:t>Repeated Ascent/Descent of a Flight of Stairs</a:t>
            </a:r>
          </a:p>
        </p:txBody>
      </p:sp>
      <p:sp>
        <p:nvSpPr>
          <p:cNvPr id="4" name="Text Placeholder 3">
            <a:extLst>
              <a:ext uri="{FF2B5EF4-FFF2-40B4-BE49-F238E27FC236}">
                <a16:creationId xmlns:a16="http://schemas.microsoft.com/office/drawing/2014/main" id="{B353AA43-576E-4558-BF66-299C2654ECDB}"/>
              </a:ext>
            </a:extLst>
          </p:cNvPr>
          <p:cNvSpPr>
            <a:spLocks noGrp="1"/>
          </p:cNvSpPr>
          <p:nvPr>
            <p:ph type="body" sz="quarter" idx="13"/>
          </p:nvPr>
        </p:nvSpPr>
        <p:spPr/>
        <p:txBody>
          <a:bodyPr/>
          <a:lstStyle/>
          <a:p>
            <a:r>
              <a:rPr lang="en-US" dirty="0"/>
              <a:t>TPM Demonstration: Methods</a:t>
            </a:r>
          </a:p>
        </p:txBody>
      </p:sp>
    </p:spTree>
    <p:extLst>
      <p:ext uri="{BB962C8B-B14F-4D97-AF65-F5344CB8AC3E}">
        <p14:creationId xmlns:p14="http://schemas.microsoft.com/office/powerpoint/2010/main" val="5902228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5D60EC-96E2-4095-8FDF-C10048349771}"/>
              </a:ext>
            </a:extLst>
          </p:cNvPr>
          <p:cNvSpPr>
            <a:spLocks noGrp="1"/>
          </p:cNvSpPr>
          <p:nvPr>
            <p:ph type="title"/>
          </p:nvPr>
        </p:nvSpPr>
        <p:spPr/>
        <p:txBody>
          <a:bodyPr/>
          <a:lstStyle/>
          <a:p>
            <a:r>
              <a:rPr lang="en-US" dirty="0"/>
              <a:t>Status Quo</a:t>
            </a:r>
          </a:p>
        </p:txBody>
      </p:sp>
      <p:sp>
        <p:nvSpPr>
          <p:cNvPr id="6" name="Text Placeholder 5">
            <a:extLst>
              <a:ext uri="{FF2B5EF4-FFF2-40B4-BE49-F238E27FC236}">
                <a16:creationId xmlns:a16="http://schemas.microsoft.com/office/drawing/2014/main" id="{106548B4-BC53-40F5-907E-624972513D0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27482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72C01-7115-46B6-8311-025455FDA194}"/>
              </a:ext>
            </a:extLst>
          </p:cNvPr>
          <p:cNvSpPr>
            <a:spLocks noGrp="1"/>
          </p:cNvSpPr>
          <p:nvPr>
            <p:ph type="title"/>
          </p:nvPr>
        </p:nvSpPr>
        <p:spPr/>
        <p:txBody>
          <a:bodyPr/>
          <a:lstStyle/>
          <a:p>
            <a:r>
              <a:rPr lang="en-US" dirty="0"/>
              <a:t>Equipment/Data</a:t>
            </a:r>
          </a:p>
        </p:txBody>
      </p:sp>
      <p:sp>
        <p:nvSpPr>
          <p:cNvPr id="3" name="Content Placeholder 2">
            <a:extLst>
              <a:ext uri="{FF2B5EF4-FFF2-40B4-BE49-F238E27FC236}">
                <a16:creationId xmlns:a16="http://schemas.microsoft.com/office/drawing/2014/main" id="{B95B4263-B0DC-46C6-9B28-D10E29F3217F}"/>
              </a:ext>
            </a:extLst>
          </p:cNvPr>
          <p:cNvSpPr>
            <a:spLocks noGrp="1"/>
          </p:cNvSpPr>
          <p:nvPr>
            <p:ph idx="1"/>
          </p:nvPr>
        </p:nvSpPr>
        <p:spPr/>
        <p:txBody>
          <a:bodyPr numCol="2">
            <a:normAutofit/>
          </a:bodyPr>
          <a:lstStyle/>
          <a:p>
            <a:pPr marL="0" indent="0" algn="ctr">
              <a:buNone/>
            </a:pPr>
            <a:r>
              <a:rPr lang="en-US" u="sng" dirty="0" err="1"/>
              <a:t>ActiGraph</a:t>
            </a:r>
            <a:r>
              <a:rPr lang="en-US" u="sng" dirty="0"/>
              <a:t> GT9X</a:t>
            </a:r>
          </a:p>
          <a:p>
            <a:r>
              <a:rPr lang="en-US" dirty="0"/>
              <a:t>Right hip &amp;</a:t>
            </a:r>
            <a:br>
              <a:rPr lang="en-US" dirty="0"/>
            </a:br>
            <a:r>
              <a:rPr lang="en-US" dirty="0"/>
              <a:t>non-dominant</a:t>
            </a:r>
            <a:br>
              <a:rPr lang="en-US" dirty="0"/>
            </a:br>
            <a:r>
              <a:rPr lang="en-US" dirty="0"/>
              <a:t>wrist</a:t>
            </a:r>
          </a:p>
          <a:p>
            <a:r>
              <a:rPr lang="en-US" dirty="0"/>
              <a:t>Primary accelerometer</a:t>
            </a:r>
          </a:p>
          <a:p>
            <a:r>
              <a:rPr lang="en-US" dirty="0"/>
              <a:t>90-Hz sampling rate</a:t>
            </a:r>
          </a:p>
          <a:p>
            <a:r>
              <a:rPr lang="en-US" dirty="0"/>
              <a:t>Reduced to 1-s epochs</a:t>
            </a:r>
          </a:p>
          <a:p>
            <a:r>
              <a:rPr lang="en-US" dirty="0"/>
              <a:t>Youth Sojourn bout</a:t>
            </a:r>
            <a:br>
              <a:rPr lang="en-US" dirty="0"/>
            </a:br>
            <a:r>
              <a:rPr lang="en-US" dirty="0"/>
              <a:t>  detection algorithms</a:t>
            </a:r>
          </a:p>
          <a:p>
            <a:pPr marL="0" indent="0" algn="ctr">
              <a:buNone/>
            </a:pPr>
            <a:r>
              <a:rPr lang="en-US" u="sng" dirty="0" err="1"/>
              <a:t>Noldus</a:t>
            </a:r>
            <a:r>
              <a:rPr lang="en-US" u="sng" dirty="0"/>
              <a:t> Observer XT</a:t>
            </a:r>
          </a:p>
          <a:p>
            <a:r>
              <a:rPr lang="en-US" dirty="0"/>
              <a:t>Coding scheme for behavior &amp; posture</a:t>
            </a:r>
          </a:p>
          <a:p>
            <a:r>
              <a:rPr lang="en-US" dirty="0"/>
              <a:t>Pocket Observer</a:t>
            </a:r>
          </a:p>
          <a:p>
            <a:pPr marL="0" indent="0">
              <a:buNone/>
            </a:pPr>
            <a:br>
              <a:rPr lang="en-US" dirty="0"/>
            </a:br>
            <a:br>
              <a:rPr lang="en-US" dirty="0"/>
            </a:br>
            <a:br>
              <a:rPr lang="en-US" dirty="0"/>
            </a:br>
            <a:br>
              <a:rPr lang="en-US" dirty="0"/>
            </a:br>
            <a:endParaRPr lang="en-US" dirty="0"/>
          </a:p>
        </p:txBody>
      </p:sp>
      <p:sp>
        <p:nvSpPr>
          <p:cNvPr id="4" name="Text Placeholder 3">
            <a:extLst>
              <a:ext uri="{FF2B5EF4-FFF2-40B4-BE49-F238E27FC236}">
                <a16:creationId xmlns:a16="http://schemas.microsoft.com/office/drawing/2014/main" id="{5175E3E8-D032-49E4-BED5-0394E83F46ED}"/>
              </a:ext>
            </a:extLst>
          </p:cNvPr>
          <p:cNvSpPr>
            <a:spLocks noGrp="1"/>
          </p:cNvSpPr>
          <p:nvPr>
            <p:ph type="body" sz="quarter" idx="13"/>
          </p:nvPr>
        </p:nvSpPr>
        <p:spPr/>
        <p:txBody>
          <a:bodyPr/>
          <a:lstStyle/>
          <a:p>
            <a:r>
              <a:rPr lang="en-US" dirty="0"/>
              <a:t>TPM Demonstration: Methods</a:t>
            </a:r>
          </a:p>
        </p:txBody>
      </p:sp>
      <p:pic>
        <p:nvPicPr>
          <p:cNvPr id="5" name="Picture 4">
            <a:extLst>
              <a:ext uri="{FF2B5EF4-FFF2-40B4-BE49-F238E27FC236}">
                <a16:creationId xmlns:a16="http://schemas.microsoft.com/office/drawing/2014/main" id="{61FCA9C0-43BC-294F-9ACF-8DC89327F1BD}"/>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4514850" y="4047660"/>
            <a:ext cx="2914650" cy="2129303"/>
          </a:xfrm>
          <a:prstGeom prst="rect">
            <a:avLst/>
          </a:prstGeom>
        </p:spPr>
      </p:pic>
      <p:pic>
        <p:nvPicPr>
          <p:cNvPr id="9" name="Picture 8">
            <a:extLst>
              <a:ext uri="{FF2B5EF4-FFF2-40B4-BE49-F238E27FC236}">
                <a16:creationId xmlns:a16="http://schemas.microsoft.com/office/drawing/2014/main" id="{E30E30AE-6A2E-4075-979F-DFAA308E560F}"/>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9029700" y="3394018"/>
            <a:ext cx="2718363" cy="3436586"/>
          </a:xfrm>
          <a:prstGeom prst="rect">
            <a:avLst/>
          </a:prstGeom>
        </p:spPr>
      </p:pic>
    </p:spTree>
    <p:extLst>
      <p:ext uri="{BB962C8B-B14F-4D97-AF65-F5344CB8AC3E}">
        <p14:creationId xmlns:p14="http://schemas.microsoft.com/office/powerpoint/2010/main" val="220046112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9FC4C-3C4E-45C6-96D6-5AAC6D966D9F}"/>
              </a:ext>
            </a:extLst>
          </p:cNvPr>
          <p:cNvSpPr>
            <a:spLocks noGrp="1"/>
          </p:cNvSpPr>
          <p:nvPr>
            <p:ph type="title"/>
          </p:nvPr>
        </p:nvSpPr>
        <p:spPr/>
        <p:txBody>
          <a:bodyPr/>
          <a:lstStyle/>
          <a:p>
            <a:r>
              <a:rPr lang="en-US" dirty="0"/>
              <a:t>Youth Sojourn Models</a:t>
            </a:r>
          </a:p>
        </p:txBody>
      </p:sp>
      <p:sp>
        <p:nvSpPr>
          <p:cNvPr id="3" name="Content Placeholder 2">
            <a:extLst>
              <a:ext uri="{FF2B5EF4-FFF2-40B4-BE49-F238E27FC236}">
                <a16:creationId xmlns:a16="http://schemas.microsoft.com/office/drawing/2014/main" id="{A4495F25-5038-44B6-B574-9E109F6FD9D8}"/>
              </a:ext>
            </a:extLst>
          </p:cNvPr>
          <p:cNvSpPr>
            <a:spLocks noGrp="1"/>
          </p:cNvSpPr>
          <p:nvPr>
            <p:ph idx="1"/>
          </p:nvPr>
        </p:nvSpPr>
        <p:spPr/>
        <p:txBody>
          <a:bodyPr/>
          <a:lstStyle/>
          <a:p>
            <a:r>
              <a:rPr lang="en-US" dirty="0"/>
              <a:t>Bout Detection Algorithm</a:t>
            </a:r>
          </a:p>
          <a:p>
            <a:pPr lvl="1"/>
            <a:r>
              <a:rPr lang="en-US" u="sng" dirty="0"/>
              <a:t>Parameter 1:</a:t>
            </a:r>
            <a:r>
              <a:rPr lang="en-US" dirty="0"/>
              <a:t> Required difference between neighboring epochs</a:t>
            </a:r>
          </a:p>
          <a:p>
            <a:pPr lvl="1"/>
            <a:r>
              <a:rPr lang="en-US" u="sng" dirty="0"/>
              <a:t>Parameter 2:</a:t>
            </a:r>
            <a:r>
              <a:rPr lang="en-US" dirty="0"/>
              <a:t> Max value for second epoch when comparing neighboring pairs</a:t>
            </a:r>
          </a:p>
          <a:p>
            <a:pPr lvl="1"/>
            <a:r>
              <a:rPr lang="en-US" u="sng" dirty="0"/>
              <a:t>Parameter 3:</a:t>
            </a:r>
            <a:r>
              <a:rPr lang="en-US" dirty="0"/>
              <a:t> Minimum bout duration</a:t>
            </a:r>
            <a:br>
              <a:rPr lang="en-US" dirty="0"/>
            </a:br>
            <a:endParaRPr lang="en-US" dirty="0"/>
          </a:p>
          <a:p>
            <a:r>
              <a:rPr lang="en-US" dirty="0"/>
              <a:t>Artificial Neural Network</a:t>
            </a:r>
            <a:br>
              <a:rPr lang="en-US" dirty="0"/>
            </a:br>
            <a:endParaRPr lang="en-US" dirty="0"/>
          </a:p>
          <a:p>
            <a:r>
              <a:rPr lang="en-US" dirty="0"/>
              <a:t>Decision Tree</a:t>
            </a:r>
          </a:p>
        </p:txBody>
      </p:sp>
      <p:sp>
        <p:nvSpPr>
          <p:cNvPr id="4" name="Text Placeholder 3">
            <a:extLst>
              <a:ext uri="{FF2B5EF4-FFF2-40B4-BE49-F238E27FC236}">
                <a16:creationId xmlns:a16="http://schemas.microsoft.com/office/drawing/2014/main" id="{BC216897-EC12-4430-8B72-E6A23182B770}"/>
              </a:ext>
            </a:extLst>
          </p:cNvPr>
          <p:cNvSpPr>
            <a:spLocks noGrp="1"/>
          </p:cNvSpPr>
          <p:nvPr>
            <p:ph type="body" sz="quarter" idx="13"/>
          </p:nvPr>
        </p:nvSpPr>
        <p:spPr/>
        <p:txBody>
          <a:bodyPr/>
          <a:lstStyle/>
          <a:p>
            <a:r>
              <a:rPr lang="en-US" dirty="0"/>
              <a:t>Appendix</a:t>
            </a:r>
          </a:p>
        </p:txBody>
      </p:sp>
      <p:pic>
        <p:nvPicPr>
          <p:cNvPr id="8" name="Picture 7">
            <a:extLst>
              <a:ext uri="{FF2B5EF4-FFF2-40B4-BE49-F238E27FC236}">
                <a16:creationId xmlns:a16="http://schemas.microsoft.com/office/drawing/2014/main" id="{1762AE8C-1E9D-4D4F-B6E6-EA32D744CD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9790" y="1447800"/>
            <a:ext cx="10212420" cy="4548187"/>
          </a:xfrm>
          <a:prstGeom prst="rect">
            <a:avLst/>
          </a:prstGeom>
        </p:spPr>
      </p:pic>
      <p:pic>
        <p:nvPicPr>
          <p:cNvPr id="10" name="Picture 9">
            <a:extLst>
              <a:ext uri="{FF2B5EF4-FFF2-40B4-BE49-F238E27FC236}">
                <a16:creationId xmlns:a16="http://schemas.microsoft.com/office/drawing/2014/main" id="{8B7F57C1-3384-4A3C-9B9E-464B853AF2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33448" y="1447801"/>
            <a:ext cx="7125105" cy="5020832"/>
          </a:xfrm>
          <a:prstGeom prst="rect">
            <a:avLst/>
          </a:prstGeom>
        </p:spPr>
      </p:pic>
    </p:spTree>
    <p:extLst>
      <p:ext uri="{BB962C8B-B14F-4D97-AF65-F5344CB8AC3E}">
        <p14:creationId xmlns:p14="http://schemas.microsoft.com/office/powerpoint/2010/main" val="16226812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77673F-3747-4FB5-AFC5-EC4041D58C93}"/>
              </a:ext>
            </a:extLst>
          </p:cNvPr>
          <p:cNvSpPr>
            <a:spLocks noGrp="1"/>
          </p:cNvSpPr>
          <p:nvPr>
            <p:ph idx="1"/>
          </p:nvPr>
        </p:nvSpPr>
        <p:spPr/>
        <p:txBody>
          <a:bodyPr>
            <a:normAutofit fontScale="85000" lnSpcReduction="10000"/>
          </a:bodyPr>
          <a:lstStyle/>
          <a:p>
            <a:r>
              <a:rPr lang="en-US" dirty="0"/>
              <a:t>Criterion labels</a:t>
            </a:r>
          </a:p>
          <a:p>
            <a:pPr lvl="1"/>
            <a:r>
              <a:rPr lang="en-US" dirty="0"/>
              <a:t>Sedentary: ≤ 1.50 MET</a:t>
            </a:r>
            <a:r>
              <a:rPr lang="en-US" baseline="-25000" dirty="0"/>
              <a:t>yBMR</a:t>
            </a:r>
            <a:r>
              <a:rPr lang="en-US" dirty="0"/>
              <a:t> and seated/lying posture</a:t>
            </a:r>
          </a:p>
          <a:p>
            <a:pPr lvl="1"/>
            <a:r>
              <a:rPr lang="en-US" dirty="0"/>
              <a:t>Light: 1.51-2.99 MET</a:t>
            </a:r>
            <a:r>
              <a:rPr lang="en-US" baseline="-25000" dirty="0"/>
              <a:t>yBMR</a:t>
            </a:r>
            <a:r>
              <a:rPr lang="en-US" dirty="0"/>
              <a:t> </a:t>
            </a:r>
          </a:p>
          <a:p>
            <a:pPr lvl="1"/>
            <a:r>
              <a:rPr lang="en-US" dirty="0"/>
              <a:t>MVPA: ≥ 3.00 MET</a:t>
            </a:r>
            <a:r>
              <a:rPr lang="en-US" baseline="-25000" dirty="0"/>
              <a:t>yBMR</a:t>
            </a:r>
            <a:r>
              <a:rPr lang="en-US" dirty="0"/>
              <a:t> </a:t>
            </a:r>
          </a:p>
          <a:p>
            <a:pPr lvl="1"/>
            <a:r>
              <a:rPr lang="en-US" dirty="0"/>
              <a:t>(standing posture with ≤ 1.50 MET</a:t>
            </a:r>
            <a:r>
              <a:rPr lang="en-US" baseline="-25000" dirty="0"/>
              <a:t>yBMR</a:t>
            </a:r>
            <a:r>
              <a:rPr lang="en-US" dirty="0"/>
              <a:t> coded as light)</a:t>
            </a:r>
          </a:p>
          <a:p>
            <a:r>
              <a:rPr lang="en-US" dirty="0"/>
              <a:t>Data excluded if any source missing or MET</a:t>
            </a:r>
            <a:r>
              <a:rPr lang="en-US" baseline="-25000" dirty="0"/>
              <a:t>yBMR</a:t>
            </a:r>
            <a:r>
              <a:rPr lang="en-US" dirty="0"/>
              <a:t> ≤ 0.2</a:t>
            </a:r>
          </a:p>
          <a:p>
            <a:r>
              <a:rPr lang="en-US" dirty="0"/>
              <a:t>Classification metrics for each participant (minimum one day of data)</a:t>
            </a:r>
          </a:p>
          <a:p>
            <a:pPr lvl="1"/>
            <a:r>
              <a:rPr lang="en-US" dirty="0"/>
              <a:t>Data from both days concatenated, if applicable</a:t>
            </a:r>
          </a:p>
          <a:p>
            <a:pPr lvl="1"/>
            <a:r>
              <a:rPr lang="en-US" dirty="0"/>
              <a:t>Overall agreement (percent correct classification; kappa)</a:t>
            </a:r>
          </a:p>
          <a:p>
            <a:pPr lvl="2"/>
            <a:r>
              <a:rPr lang="en-US" dirty="0"/>
              <a:t>Mean kappa categorized with Altman cutoffs, i.e., poor (≤ 0.20), fair (0.21-0.40), moderate (0.41-0.60), good (0.61-0.80), or very good (≥ 0.81) </a:t>
            </a:r>
          </a:p>
          <a:p>
            <a:pPr lvl="1"/>
            <a:r>
              <a:rPr lang="en-US" dirty="0"/>
              <a:t>Intensity categories (sensitivity &amp; specificity)</a:t>
            </a:r>
          </a:p>
          <a:p>
            <a:r>
              <a:rPr lang="en-US" dirty="0"/>
              <a:t>Paired T-tests (</a:t>
            </a:r>
            <a:r>
              <a:rPr lang="el-GR" dirty="0"/>
              <a:t>α</a:t>
            </a:r>
            <a:r>
              <a:rPr lang="en-US" dirty="0"/>
              <a:t> = 0.05) comparing hip-vs-wrist means for each metric</a:t>
            </a:r>
          </a:p>
        </p:txBody>
      </p:sp>
      <p:sp>
        <p:nvSpPr>
          <p:cNvPr id="2" name="Title 1">
            <a:extLst>
              <a:ext uri="{FF2B5EF4-FFF2-40B4-BE49-F238E27FC236}">
                <a16:creationId xmlns:a16="http://schemas.microsoft.com/office/drawing/2014/main" id="{898CA00D-AA9D-4A8B-9F0C-70E57514ED64}"/>
              </a:ext>
            </a:extLst>
          </p:cNvPr>
          <p:cNvSpPr>
            <a:spLocks noGrp="1"/>
          </p:cNvSpPr>
          <p:nvPr>
            <p:ph type="title"/>
          </p:nvPr>
        </p:nvSpPr>
        <p:spPr/>
        <p:txBody>
          <a:bodyPr/>
          <a:lstStyle/>
          <a:p>
            <a:r>
              <a:rPr lang="en-US" dirty="0"/>
              <a:t>Conventional Analysis: Intensity Classification</a:t>
            </a:r>
          </a:p>
        </p:txBody>
      </p:sp>
      <p:sp>
        <p:nvSpPr>
          <p:cNvPr id="4" name="Text Placeholder 3">
            <a:extLst>
              <a:ext uri="{FF2B5EF4-FFF2-40B4-BE49-F238E27FC236}">
                <a16:creationId xmlns:a16="http://schemas.microsoft.com/office/drawing/2014/main" id="{1593AAED-3826-4474-BF62-A987CB2B164D}"/>
              </a:ext>
            </a:extLst>
          </p:cNvPr>
          <p:cNvSpPr>
            <a:spLocks noGrp="1"/>
          </p:cNvSpPr>
          <p:nvPr>
            <p:ph type="body" sz="quarter" idx="13"/>
          </p:nvPr>
        </p:nvSpPr>
        <p:spPr/>
        <p:txBody>
          <a:bodyPr/>
          <a:lstStyle/>
          <a:p>
            <a:r>
              <a:rPr lang="en-US" dirty="0"/>
              <a:t>TPM Demonstration: Methods</a:t>
            </a:r>
          </a:p>
        </p:txBody>
      </p:sp>
      <p:pic>
        <p:nvPicPr>
          <p:cNvPr id="5" name="Content Placeholder 5">
            <a:extLst>
              <a:ext uri="{FF2B5EF4-FFF2-40B4-BE49-F238E27FC236}">
                <a16:creationId xmlns:a16="http://schemas.microsoft.com/office/drawing/2014/main" id="{4E909182-FCE2-45B6-9828-3C4547220E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2865" y="1404709"/>
            <a:ext cx="7342632" cy="5142389"/>
          </a:xfrm>
          <a:prstGeom prst="rect">
            <a:avLst/>
          </a:prstGeom>
        </p:spPr>
      </p:pic>
      <p:sp>
        <p:nvSpPr>
          <p:cNvPr id="9" name="Freeform: Shape 8">
            <a:extLst>
              <a:ext uri="{FF2B5EF4-FFF2-40B4-BE49-F238E27FC236}">
                <a16:creationId xmlns:a16="http://schemas.microsoft.com/office/drawing/2014/main" id="{8730F682-0BDB-4B56-A2FB-FC5A00281684}"/>
              </a:ext>
            </a:extLst>
          </p:cNvPr>
          <p:cNvSpPr/>
          <p:nvPr/>
        </p:nvSpPr>
        <p:spPr>
          <a:xfrm>
            <a:off x="2422865" y="1404709"/>
            <a:ext cx="7342632" cy="5138928"/>
          </a:xfrm>
          <a:custGeom>
            <a:avLst/>
            <a:gdLst>
              <a:gd name="connsiteX0" fmla="*/ 0 w 7342632"/>
              <a:gd name="connsiteY0" fmla="*/ 0 h 5138928"/>
              <a:gd name="connsiteX1" fmla="*/ 7342632 w 7342632"/>
              <a:gd name="connsiteY1" fmla="*/ 0 h 5138928"/>
              <a:gd name="connsiteX2" fmla="*/ 7342632 w 7342632"/>
              <a:gd name="connsiteY2" fmla="*/ 2596585 h 5138928"/>
              <a:gd name="connsiteX3" fmla="*/ 3673135 w 7342632"/>
              <a:gd name="connsiteY3" fmla="*/ 2596585 h 5138928"/>
              <a:gd name="connsiteX4" fmla="*/ 3673135 w 7342632"/>
              <a:gd name="connsiteY4" fmla="*/ 5138928 h 5138928"/>
              <a:gd name="connsiteX5" fmla="*/ 0 w 7342632"/>
              <a:gd name="connsiteY5" fmla="*/ 5138928 h 5138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2632" h="5138928">
                <a:moveTo>
                  <a:pt x="0" y="0"/>
                </a:moveTo>
                <a:lnTo>
                  <a:pt x="7342632" y="0"/>
                </a:lnTo>
                <a:lnTo>
                  <a:pt x="7342632" y="2596585"/>
                </a:lnTo>
                <a:lnTo>
                  <a:pt x="3673135" y="2596585"/>
                </a:lnTo>
                <a:lnTo>
                  <a:pt x="3673135" y="5138928"/>
                </a:lnTo>
                <a:lnTo>
                  <a:pt x="0" y="5138928"/>
                </a:lnTo>
                <a:close/>
              </a:path>
            </a:pathLst>
          </a:cu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3BAA136D-5E93-4ECC-A23D-D3384EF4C6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039" y="1690688"/>
            <a:ext cx="11243923" cy="3707223"/>
          </a:xfrm>
          <a:prstGeom prst="rect">
            <a:avLst/>
          </a:prstGeom>
        </p:spPr>
      </p:pic>
      <p:sp>
        <p:nvSpPr>
          <p:cNvPr id="10" name="Rectangle 9">
            <a:extLst>
              <a:ext uri="{FF2B5EF4-FFF2-40B4-BE49-F238E27FC236}">
                <a16:creationId xmlns:a16="http://schemas.microsoft.com/office/drawing/2014/main" id="{B3D9DC4F-DB0B-4975-9FD5-FEFD1A5D9F70}"/>
              </a:ext>
            </a:extLst>
          </p:cNvPr>
          <p:cNvSpPr/>
          <p:nvPr/>
        </p:nvSpPr>
        <p:spPr>
          <a:xfrm>
            <a:off x="470400" y="1690277"/>
            <a:ext cx="6903794" cy="3707634"/>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56533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9"/>
                                        </p:tgtEl>
                                      </p:cBhvr>
                                    </p:animEffect>
                                    <p:set>
                                      <p:cBhvr>
                                        <p:cTn id="20" dur="1" fill="hold">
                                          <p:stCondLst>
                                            <p:cond delay="499"/>
                                          </p:stCondLst>
                                        </p:cTn>
                                        <p:tgtEl>
                                          <p:spTgt spid="9"/>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nodeType="clickEffect">
                                  <p:stCondLst>
                                    <p:cond delay="0"/>
                                  </p:stCondLst>
                                  <p:childTnLst>
                                    <p:animEffect transition="out" filter="fade">
                                      <p:cBhvr>
                                        <p:cTn id="32" dur="500"/>
                                        <p:tgtEl>
                                          <p:spTgt spid="6"/>
                                        </p:tgtEl>
                                      </p:cBhvr>
                                    </p:animEffect>
                                    <p:set>
                                      <p:cBhvr>
                                        <p:cTn id="33" dur="1" fill="hold">
                                          <p:stCondLst>
                                            <p:cond delay="499"/>
                                          </p:stCondLst>
                                        </p:cTn>
                                        <p:tgtEl>
                                          <p:spTgt spid="6"/>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0" end="0"/>
                                            </p:txEl>
                                          </p:spTgt>
                                        </p:tgtEl>
                                        <p:attrNameLst>
                                          <p:attrName>style.visibility</p:attrName>
                                        </p:attrNameLst>
                                      </p:cBhvr>
                                      <p:to>
                                        <p:strVal val="visible"/>
                                      </p:to>
                                    </p:set>
                                    <p:animEffect transition="in" filter="fade">
                                      <p:cBhvr>
                                        <p:cTn id="41" dur="500"/>
                                        <p:tgtEl>
                                          <p:spTgt spid="3">
                                            <p:txEl>
                                              <p:pRg st="0" end="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 end="1"/>
                                            </p:txEl>
                                          </p:spTgt>
                                        </p:tgtEl>
                                        <p:attrNameLst>
                                          <p:attrName>style.visibility</p:attrName>
                                        </p:attrNameLst>
                                      </p:cBhvr>
                                      <p:to>
                                        <p:strVal val="visible"/>
                                      </p:to>
                                    </p:set>
                                    <p:animEffect transition="in" filter="fade">
                                      <p:cBhvr>
                                        <p:cTn id="44" dur="500"/>
                                        <p:tgtEl>
                                          <p:spTgt spid="3">
                                            <p:txEl>
                                              <p:pRg st="1" end="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2" end="2"/>
                                            </p:txEl>
                                          </p:spTgt>
                                        </p:tgtEl>
                                        <p:attrNameLst>
                                          <p:attrName>style.visibility</p:attrName>
                                        </p:attrNameLst>
                                      </p:cBhvr>
                                      <p:to>
                                        <p:strVal val="visible"/>
                                      </p:to>
                                    </p:set>
                                    <p:animEffect transition="in" filter="fade">
                                      <p:cBhvr>
                                        <p:cTn id="47" dur="500"/>
                                        <p:tgtEl>
                                          <p:spTgt spid="3">
                                            <p:txEl>
                                              <p:pRg st="2" end="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
                                            <p:txEl>
                                              <p:pRg st="3" end="3"/>
                                            </p:txEl>
                                          </p:spTgt>
                                        </p:tgtEl>
                                        <p:attrNameLst>
                                          <p:attrName>style.visibility</p:attrName>
                                        </p:attrNameLst>
                                      </p:cBhvr>
                                      <p:to>
                                        <p:strVal val="visible"/>
                                      </p:to>
                                    </p:set>
                                    <p:animEffect transition="in" filter="fade">
                                      <p:cBhvr>
                                        <p:cTn id="50" dur="500"/>
                                        <p:tgtEl>
                                          <p:spTgt spid="3">
                                            <p:txEl>
                                              <p:pRg st="3" end="3"/>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
                                            <p:txEl>
                                              <p:pRg st="4" end="4"/>
                                            </p:txEl>
                                          </p:spTgt>
                                        </p:tgtEl>
                                        <p:attrNameLst>
                                          <p:attrName>style.visibility</p:attrName>
                                        </p:attrNameLst>
                                      </p:cBhvr>
                                      <p:to>
                                        <p:strVal val="visible"/>
                                      </p:to>
                                    </p:set>
                                    <p:animEffect transition="in" filter="fade">
                                      <p:cBhvr>
                                        <p:cTn id="53" dur="500"/>
                                        <p:tgtEl>
                                          <p:spTgt spid="3">
                                            <p:txEl>
                                              <p:pRg st="4" end="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5" end="5"/>
                                            </p:txEl>
                                          </p:spTgt>
                                        </p:tgtEl>
                                        <p:attrNameLst>
                                          <p:attrName>style.visibility</p:attrName>
                                        </p:attrNameLst>
                                      </p:cBhvr>
                                      <p:to>
                                        <p:strVal val="visible"/>
                                      </p:to>
                                    </p:set>
                                    <p:animEffect transition="in" filter="fade">
                                      <p:cBhvr>
                                        <p:cTn id="58" dur="500"/>
                                        <p:tgtEl>
                                          <p:spTgt spid="3">
                                            <p:txEl>
                                              <p:pRg st="5" end="5"/>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3">
                                            <p:txEl>
                                              <p:pRg st="6" end="6"/>
                                            </p:txEl>
                                          </p:spTgt>
                                        </p:tgtEl>
                                        <p:attrNameLst>
                                          <p:attrName>style.visibility</p:attrName>
                                        </p:attrNameLst>
                                      </p:cBhvr>
                                      <p:to>
                                        <p:strVal val="visible"/>
                                      </p:to>
                                    </p:set>
                                    <p:animEffect transition="in" filter="fade">
                                      <p:cBhvr>
                                        <p:cTn id="63" dur="500"/>
                                        <p:tgtEl>
                                          <p:spTgt spid="3">
                                            <p:txEl>
                                              <p:pRg st="6" end="6"/>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
                                            <p:txEl>
                                              <p:pRg st="7" end="7"/>
                                            </p:txEl>
                                          </p:spTgt>
                                        </p:tgtEl>
                                        <p:attrNameLst>
                                          <p:attrName>style.visibility</p:attrName>
                                        </p:attrNameLst>
                                      </p:cBhvr>
                                      <p:to>
                                        <p:strVal val="visible"/>
                                      </p:to>
                                    </p:set>
                                    <p:animEffect transition="in" filter="fade">
                                      <p:cBhvr>
                                        <p:cTn id="66" dur="500"/>
                                        <p:tgtEl>
                                          <p:spTgt spid="3">
                                            <p:txEl>
                                              <p:pRg st="7" end="7"/>
                                            </p:txEl>
                                          </p:spTgt>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
                                            <p:txEl>
                                              <p:pRg st="8" end="8"/>
                                            </p:txEl>
                                          </p:spTgt>
                                        </p:tgtEl>
                                        <p:attrNameLst>
                                          <p:attrName>style.visibility</p:attrName>
                                        </p:attrNameLst>
                                      </p:cBhvr>
                                      <p:to>
                                        <p:strVal val="visible"/>
                                      </p:to>
                                    </p:set>
                                    <p:animEffect transition="in" filter="fade">
                                      <p:cBhvr>
                                        <p:cTn id="69" dur="500"/>
                                        <p:tgtEl>
                                          <p:spTgt spid="3">
                                            <p:txEl>
                                              <p:pRg st="8" end="8"/>
                                            </p:txEl>
                                          </p:spTgt>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
                                            <p:txEl>
                                              <p:pRg st="9" end="9"/>
                                            </p:txEl>
                                          </p:spTgt>
                                        </p:tgtEl>
                                        <p:attrNameLst>
                                          <p:attrName>style.visibility</p:attrName>
                                        </p:attrNameLst>
                                      </p:cBhvr>
                                      <p:to>
                                        <p:strVal val="visible"/>
                                      </p:to>
                                    </p:set>
                                    <p:animEffect transition="in" filter="fade">
                                      <p:cBhvr>
                                        <p:cTn id="72" dur="500"/>
                                        <p:tgtEl>
                                          <p:spTgt spid="3">
                                            <p:txEl>
                                              <p:pRg st="9" end="9"/>
                                            </p:txEl>
                                          </p:spTgt>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
                                            <p:txEl>
                                              <p:pRg st="10" end="10"/>
                                            </p:txEl>
                                          </p:spTgt>
                                        </p:tgtEl>
                                        <p:attrNameLst>
                                          <p:attrName>style.visibility</p:attrName>
                                        </p:attrNameLst>
                                      </p:cBhvr>
                                      <p:to>
                                        <p:strVal val="visible"/>
                                      </p:to>
                                    </p:set>
                                    <p:animEffect transition="in" filter="fade">
                                      <p:cBhvr>
                                        <p:cTn id="75" dur="500"/>
                                        <p:tgtEl>
                                          <p:spTgt spid="3">
                                            <p:txEl>
                                              <p:pRg st="10" end="10"/>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3">
                                            <p:txEl>
                                              <p:pRg st="11" end="11"/>
                                            </p:txEl>
                                          </p:spTgt>
                                        </p:tgtEl>
                                        <p:attrNameLst>
                                          <p:attrName>style.visibility</p:attrName>
                                        </p:attrNameLst>
                                      </p:cBhvr>
                                      <p:to>
                                        <p:strVal val="visible"/>
                                      </p:to>
                                    </p:set>
                                    <p:animEffect transition="in" filter="fade">
                                      <p:cBhvr>
                                        <p:cTn id="8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animBg="1"/>
      <p:bldP spid="9" grpId="1" animBg="1"/>
      <p:bldP spid="10" grpId="0" animBg="1"/>
      <p:bldP spid="10"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E09AD46-A547-4F49-A944-61E5345F65CD}"/>
              </a:ext>
            </a:extLst>
          </p:cNvPr>
          <p:cNvSpPr>
            <a:spLocks noGrp="1"/>
          </p:cNvSpPr>
          <p:nvPr>
            <p:ph type="title"/>
          </p:nvPr>
        </p:nvSpPr>
        <p:spPr/>
        <p:txBody>
          <a:bodyPr/>
          <a:lstStyle/>
          <a:p>
            <a:r>
              <a:rPr lang="en-US" dirty="0"/>
              <a:t>TPM Demonstration: Methods/Results</a:t>
            </a:r>
          </a:p>
        </p:txBody>
      </p:sp>
      <p:sp>
        <p:nvSpPr>
          <p:cNvPr id="6" name="Text Placeholder 5">
            <a:extLst>
              <a:ext uri="{FF2B5EF4-FFF2-40B4-BE49-F238E27FC236}">
                <a16:creationId xmlns:a16="http://schemas.microsoft.com/office/drawing/2014/main" id="{04E27F19-7F36-4A3C-A254-000E86FCF9E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3429854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609E77-164A-4BDF-AC8A-B2ADAD372A2C}"/>
              </a:ext>
            </a:extLst>
          </p:cNvPr>
          <p:cNvSpPr>
            <a:spLocks noGrp="1"/>
          </p:cNvSpPr>
          <p:nvPr>
            <p:ph type="title"/>
          </p:nvPr>
        </p:nvSpPr>
        <p:spPr/>
        <p:txBody>
          <a:bodyPr/>
          <a:lstStyle/>
          <a:p>
            <a:r>
              <a:rPr lang="en-US" dirty="0"/>
              <a:t>Participants</a:t>
            </a:r>
          </a:p>
        </p:txBody>
      </p:sp>
      <p:sp>
        <p:nvSpPr>
          <p:cNvPr id="5" name="Content Placeholder 4">
            <a:extLst>
              <a:ext uri="{FF2B5EF4-FFF2-40B4-BE49-F238E27FC236}">
                <a16:creationId xmlns:a16="http://schemas.microsoft.com/office/drawing/2014/main" id="{8C55BD0E-9FF2-4F2B-8787-B93DE7086FD8}"/>
              </a:ext>
            </a:extLst>
          </p:cNvPr>
          <p:cNvSpPr>
            <a:spLocks noGrp="1"/>
          </p:cNvSpPr>
          <p:nvPr>
            <p:ph idx="1"/>
          </p:nvPr>
        </p:nvSpPr>
        <p:spPr/>
        <p:txBody>
          <a:bodyPr/>
          <a:lstStyle/>
          <a:p>
            <a:endParaRPr lang="en-US"/>
          </a:p>
        </p:txBody>
      </p:sp>
      <p:sp>
        <p:nvSpPr>
          <p:cNvPr id="6" name="Text Placeholder 5">
            <a:extLst>
              <a:ext uri="{FF2B5EF4-FFF2-40B4-BE49-F238E27FC236}">
                <a16:creationId xmlns:a16="http://schemas.microsoft.com/office/drawing/2014/main" id="{E2794474-EF59-4F39-A56F-518B956ADC5C}"/>
              </a:ext>
            </a:extLst>
          </p:cNvPr>
          <p:cNvSpPr>
            <a:spLocks noGrp="1"/>
          </p:cNvSpPr>
          <p:nvPr>
            <p:ph type="body" sz="quarter" idx="13"/>
          </p:nvPr>
        </p:nvSpPr>
        <p:spPr/>
        <p:txBody>
          <a:bodyPr/>
          <a:lstStyle/>
          <a:p>
            <a:r>
              <a:rPr lang="en-US" dirty="0"/>
              <a:t>TPM Demonstration: Methods</a:t>
            </a:r>
          </a:p>
        </p:txBody>
      </p:sp>
      <p:pic>
        <p:nvPicPr>
          <p:cNvPr id="7" name="Picture 6">
            <a:extLst>
              <a:ext uri="{FF2B5EF4-FFF2-40B4-BE49-F238E27FC236}">
                <a16:creationId xmlns:a16="http://schemas.microsoft.com/office/drawing/2014/main" id="{76B8032C-6FBA-446F-8B00-6D8CFC280A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775" y="1459955"/>
            <a:ext cx="9696450" cy="5065310"/>
          </a:xfrm>
          <a:prstGeom prst="rect">
            <a:avLst/>
          </a:prstGeom>
        </p:spPr>
      </p:pic>
    </p:spTree>
    <p:extLst>
      <p:ext uri="{BB962C8B-B14F-4D97-AF65-F5344CB8AC3E}">
        <p14:creationId xmlns:p14="http://schemas.microsoft.com/office/powerpoint/2010/main" val="97739547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CA072-BF13-459B-922F-45A9375A2C26}"/>
              </a:ext>
            </a:extLst>
          </p:cNvPr>
          <p:cNvSpPr>
            <a:spLocks noGrp="1"/>
          </p:cNvSpPr>
          <p:nvPr>
            <p:ph type="title"/>
          </p:nvPr>
        </p:nvSpPr>
        <p:spPr/>
        <p:txBody>
          <a:bodyPr/>
          <a:lstStyle/>
          <a:p>
            <a:r>
              <a:rPr lang="en-US" dirty="0"/>
              <a:t>Protocol</a:t>
            </a:r>
          </a:p>
        </p:txBody>
      </p:sp>
      <p:sp>
        <p:nvSpPr>
          <p:cNvPr id="3" name="Content Placeholder 2">
            <a:extLst>
              <a:ext uri="{FF2B5EF4-FFF2-40B4-BE49-F238E27FC236}">
                <a16:creationId xmlns:a16="http://schemas.microsoft.com/office/drawing/2014/main" id="{36FCD158-D7BE-48FC-B2EA-52D2C2184377}"/>
              </a:ext>
            </a:extLst>
          </p:cNvPr>
          <p:cNvSpPr>
            <a:spLocks noGrp="1"/>
          </p:cNvSpPr>
          <p:nvPr>
            <p:ph idx="1"/>
          </p:nvPr>
        </p:nvSpPr>
        <p:spPr>
          <a:xfrm>
            <a:off x="838200" y="1673225"/>
            <a:ext cx="5306142" cy="4351338"/>
          </a:xfrm>
        </p:spPr>
        <p:txBody>
          <a:bodyPr>
            <a:noAutofit/>
          </a:bodyPr>
          <a:lstStyle/>
          <a:p>
            <a:r>
              <a:rPr lang="en-US" sz="2400" dirty="0"/>
              <a:t>Two visits</a:t>
            </a:r>
          </a:p>
          <a:p>
            <a:r>
              <a:rPr lang="en-US" sz="2400" dirty="0"/>
              <a:t>Initial processes</a:t>
            </a:r>
          </a:p>
          <a:p>
            <a:pPr lvl="1"/>
            <a:r>
              <a:rPr lang="en-US" sz="2000" dirty="0"/>
              <a:t>Demographics/Anthropometrics</a:t>
            </a:r>
          </a:p>
          <a:p>
            <a:pPr lvl="1"/>
            <a:r>
              <a:rPr lang="en-US" sz="2000" dirty="0"/>
              <a:t>Resting Metabolic Rate</a:t>
            </a:r>
          </a:p>
          <a:p>
            <a:r>
              <a:rPr lang="en-US" sz="2400" dirty="0"/>
              <a:t>Sixteen activities</a:t>
            </a:r>
          </a:p>
          <a:p>
            <a:pPr lvl="1"/>
            <a:r>
              <a:rPr lang="en-US" sz="2000" dirty="0"/>
              <a:t>Eight per visit</a:t>
            </a:r>
          </a:p>
          <a:p>
            <a:pPr lvl="1"/>
            <a:r>
              <a:rPr lang="en-US" sz="2000" dirty="0"/>
              <a:t>Performed twice each</a:t>
            </a:r>
          </a:p>
          <a:p>
            <a:pPr lvl="2"/>
            <a:r>
              <a:rPr lang="en-US" sz="1800" dirty="0"/>
              <a:t>60-s to 90-s</a:t>
            </a:r>
          </a:p>
          <a:p>
            <a:pPr lvl="2"/>
            <a:r>
              <a:rPr lang="en-US" sz="1800" dirty="0"/>
              <a:t>4-min to 5-min</a:t>
            </a:r>
          </a:p>
          <a:p>
            <a:r>
              <a:rPr lang="en-US" sz="2400" dirty="0"/>
              <a:t>Accelerometry, direct observation</a:t>
            </a:r>
          </a:p>
        </p:txBody>
      </p:sp>
      <p:sp>
        <p:nvSpPr>
          <p:cNvPr id="4" name="Text Placeholder 3">
            <a:extLst>
              <a:ext uri="{FF2B5EF4-FFF2-40B4-BE49-F238E27FC236}">
                <a16:creationId xmlns:a16="http://schemas.microsoft.com/office/drawing/2014/main" id="{C10DD783-375E-49AB-A407-0A3FB8FF1EAB}"/>
              </a:ext>
            </a:extLst>
          </p:cNvPr>
          <p:cNvSpPr>
            <a:spLocks noGrp="1"/>
          </p:cNvSpPr>
          <p:nvPr>
            <p:ph type="body" sz="quarter" idx="13"/>
          </p:nvPr>
        </p:nvSpPr>
        <p:spPr/>
        <p:txBody>
          <a:bodyPr/>
          <a:lstStyle/>
          <a:p>
            <a:r>
              <a:rPr lang="en-US" dirty="0"/>
              <a:t>TPM Demonstration: Methods</a:t>
            </a:r>
          </a:p>
        </p:txBody>
      </p:sp>
      <p:pic>
        <p:nvPicPr>
          <p:cNvPr id="5" name="Picture 4">
            <a:extLst>
              <a:ext uri="{FF2B5EF4-FFF2-40B4-BE49-F238E27FC236}">
                <a16:creationId xmlns:a16="http://schemas.microsoft.com/office/drawing/2014/main" id="{1F619BD1-867A-4AA0-8CA4-5DCF05489E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5592643" y="1105490"/>
            <a:ext cx="6312856" cy="4734642"/>
          </a:xfrm>
          <a:prstGeom prst="rect">
            <a:avLst/>
          </a:prstGeom>
        </p:spPr>
      </p:pic>
      <p:sp>
        <p:nvSpPr>
          <p:cNvPr id="17" name="Freeform: Shape 16">
            <a:extLst>
              <a:ext uri="{FF2B5EF4-FFF2-40B4-BE49-F238E27FC236}">
                <a16:creationId xmlns:a16="http://schemas.microsoft.com/office/drawing/2014/main" id="{9572C4B1-8469-4634-9CDA-B166FB5FDA95}"/>
              </a:ext>
            </a:extLst>
          </p:cNvPr>
          <p:cNvSpPr/>
          <p:nvPr/>
        </p:nvSpPr>
        <p:spPr>
          <a:xfrm>
            <a:off x="6381750" y="316383"/>
            <a:ext cx="4734642" cy="6312856"/>
          </a:xfrm>
          <a:custGeom>
            <a:avLst/>
            <a:gdLst>
              <a:gd name="connsiteX0" fmla="*/ 3155165 w 4734642"/>
              <a:gd name="connsiteY0" fmla="*/ 3662686 h 6312856"/>
              <a:gd name="connsiteX1" fmla="*/ 3064668 w 4734642"/>
              <a:gd name="connsiteY1" fmla="*/ 3754364 h 6312856"/>
              <a:gd name="connsiteX2" fmla="*/ 3155165 w 4734642"/>
              <a:gd name="connsiteY2" fmla="*/ 3846042 h 6312856"/>
              <a:gd name="connsiteX3" fmla="*/ 3245662 w 4734642"/>
              <a:gd name="connsiteY3" fmla="*/ 3754364 h 6312856"/>
              <a:gd name="connsiteX4" fmla="*/ 3155165 w 4734642"/>
              <a:gd name="connsiteY4" fmla="*/ 3662686 h 6312856"/>
              <a:gd name="connsiteX5" fmla="*/ 1804307 w 4734642"/>
              <a:gd name="connsiteY5" fmla="*/ 3265017 h 6312856"/>
              <a:gd name="connsiteX6" fmla="*/ 1651907 w 4734642"/>
              <a:gd name="connsiteY6" fmla="*/ 3411974 h 6312856"/>
              <a:gd name="connsiteX7" fmla="*/ 1804307 w 4734642"/>
              <a:gd name="connsiteY7" fmla="*/ 3558931 h 6312856"/>
              <a:gd name="connsiteX8" fmla="*/ 1956707 w 4734642"/>
              <a:gd name="connsiteY8" fmla="*/ 3411974 h 6312856"/>
              <a:gd name="connsiteX9" fmla="*/ 1804307 w 4734642"/>
              <a:gd name="connsiteY9" fmla="*/ 3265017 h 6312856"/>
              <a:gd name="connsiteX10" fmla="*/ 0 w 4734642"/>
              <a:gd name="connsiteY10" fmla="*/ 0 h 6312856"/>
              <a:gd name="connsiteX11" fmla="*/ 4734642 w 4734642"/>
              <a:gd name="connsiteY11" fmla="*/ 0 h 6312856"/>
              <a:gd name="connsiteX12" fmla="*/ 4734642 w 4734642"/>
              <a:gd name="connsiteY12" fmla="*/ 6312856 h 6312856"/>
              <a:gd name="connsiteX13" fmla="*/ 0 w 4734642"/>
              <a:gd name="connsiteY13" fmla="*/ 6312856 h 631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34642" h="6312856">
                <a:moveTo>
                  <a:pt x="3155165" y="3662686"/>
                </a:moveTo>
                <a:cubicBezTo>
                  <a:pt x="3105185" y="3662686"/>
                  <a:pt x="3064668" y="3703732"/>
                  <a:pt x="3064668" y="3754364"/>
                </a:cubicBezTo>
                <a:cubicBezTo>
                  <a:pt x="3064668" y="3804996"/>
                  <a:pt x="3105185" y="3846042"/>
                  <a:pt x="3155165" y="3846042"/>
                </a:cubicBezTo>
                <a:cubicBezTo>
                  <a:pt x="3205145" y="3846042"/>
                  <a:pt x="3245662" y="3804996"/>
                  <a:pt x="3245662" y="3754364"/>
                </a:cubicBezTo>
                <a:cubicBezTo>
                  <a:pt x="3245662" y="3703732"/>
                  <a:pt x="3205145" y="3662686"/>
                  <a:pt x="3155165" y="3662686"/>
                </a:cubicBezTo>
                <a:close/>
                <a:moveTo>
                  <a:pt x="1804307" y="3265017"/>
                </a:moveTo>
                <a:cubicBezTo>
                  <a:pt x="1720139" y="3265017"/>
                  <a:pt x="1651907" y="3330812"/>
                  <a:pt x="1651907" y="3411974"/>
                </a:cubicBezTo>
                <a:cubicBezTo>
                  <a:pt x="1651907" y="3493136"/>
                  <a:pt x="1720139" y="3558931"/>
                  <a:pt x="1804307" y="3558931"/>
                </a:cubicBezTo>
                <a:cubicBezTo>
                  <a:pt x="1888475" y="3558931"/>
                  <a:pt x="1956707" y="3493136"/>
                  <a:pt x="1956707" y="3411974"/>
                </a:cubicBezTo>
                <a:cubicBezTo>
                  <a:pt x="1956707" y="3330812"/>
                  <a:pt x="1888475" y="3265017"/>
                  <a:pt x="1804307" y="3265017"/>
                </a:cubicBezTo>
                <a:close/>
                <a:moveTo>
                  <a:pt x="0" y="0"/>
                </a:moveTo>
                <a:lnTo>
                  <a:pt x="4734642" y="0"/>
                </a:lnTo>
                <a:lnTo>
                  <a:pt x="4734642" y="6312856"/>
                </a:lnTo>
                <a:lnTo>
                  <a:pt x="0" y="6312856"/>
                </a:lnTo>
                <a:close/>
              </a:path>
            </a:pathLst>
          </a:custGeom>
          <a:solidFill>
            <a:schemeClr val="bg1">
              <a:lumMod val="8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C684C9A-A33B-440D-A11B-4F1DE2A1A875}"/>
              </a:ext>
            </a:extLst>
          </p:cNvPr>
          <p:cNvSpPr/>
          <p:nvPr/>
        </p:nvSpPr>
        <p:spPr>
          <a:xfrm>
            <a:off x="8036038" y="3593307"/>
            <a:ext cx="304800" cy="29391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B920668-6E7D-4CC5-8BF4-959AACEAF571}"/>
              </a:ext>
            </a:extLst>
          </p:cNvPr>
          <p:cNvSpPr/>
          <p:nvPr/>
        </p:nvSpPr>
        <p:spPr>
          <a:xfrm>
            <a:off x="9446418" y="3983831"/>
            <a:ext cx="180993" cy="18335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05030B5-5609-409F-8681-53D8F254132B}"/>
              </a:ext>
            </a:extLst>
          </p:cNvPr>
          <p:cNvSpPr/>
          <p:nvPr/>
        </p:nvSpPr>
        <p:spPr>
          <a:xfrm>
            <a:off x="9275064" y="315133"/>
            <a:ext cx="2916936" cy="327817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endParaRPr lang="en-US" b="1" u="sng" dirty="0">
              <a:solidFill>
                <a:schemeClr val="tx1"/>
              </a:solidFill>
            </a:endParaRPr>
          </a:p>
          <a:p>
            <a:r>
              <a:rPr lang="en-US" b="1" u="sng" dirty="0" err="1">
                <a:solidFill>
                  <a:schemeClr val="tx1"/>
                </a:solidFill>
              </a:rPr>
              <a:t>ActiGraph</a:t>
            </a:r>
            <a:r>
              <a:rPr lang="en-US" b="1" u="sng" dirty="0">
                <a:solidFill>
                  <a:schemeClr val="tx1"/>
                </a:solidFill>
              </a:rPr>
              <a:t> GT9X</a:t>
            </a:r>
          </a:p>
          <a:p>
            <a:r>
              <a:rPr lang="en-US" dirty="0">
                <a:solidFill>
                  <a:schemeClr val="tx1"/>
                </a:solidFill>
              </a:rPr>
              <a:t>* Hip &amp; Non-Dominant Wrist</a:t>
            </a:r>
          </a:p>
          <a:p>
            <a:r>
              <a:rPr lang="en-US" dirty="0">
                <a:solidFill>
                  <a:schemeClr val="tx1"/>
                </a:solidFill>
              </a:rPr>
              <a:t>* Youth Sojourn Algorithm</a:t>
            </a:r>
          </a:p>
        </p:txBody>
      </p:sp>
      <p:pic>
        <p:nvPicPr>
          <p:cNvPr id="18" name="Picture 17">
            <a:extLst>
              <a:ext uri="{FF2B5EF4-FFF2-40B4-BE49-F238E27FC236}">
                <a16:creationId xmlns:a16="http://schemas.microsoft.com/office/drawing/2014/main" id="{A1E16A66-84D2-4620-B0C2-50E28B4862BD}"/>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9277350" y="316383"/>
            <a:ext cx="2914650" cy="2129303"/>
          </a:xfrm>
          <a:prstGeom prst="rect">
            <a:avLst/>
          </a:prstGeom>
          <a:ln>
            <a:noFill/>
          </a:ln>
        </p:spPr>
      </p:pic>
      <p:sp>
        <p:nvSpPr>
          <p:cNvPr id="23" name="Freeform: Shape 22">
            <a:extLst>
              <a:ext uri="{FF2B5EF4-FFF2-40B4-BE49-F238E27FC236}">
                <a16:creationId xmlns:a16="http://schemas.microsoft.com/office/drawing/2014/main" id="{B4FE9D81-3267-42D8-BCA1-B444C104B3E8}"/>
              </a:ext>
            </a:extLst>
          </p:cNvPr>
          <p:cNvSpPr/>
          <p:nvPr/>
        </p:nvSpPr>
        <p:spPr>
          <a:xfrm>
            <a:off x="8304212" y="348458"/>
            <a:ext cx="969696" cy="3280568"/>
          </a:xfrm>
          <a:custGeom>
            <a:avLst/>
            <a:gdLst>
              <a:gd name="connsiteX0" fmla="*/ 0 w 952500"/>
              <a:gd name="connsiteY0" fmla="*/ 3302000 h 3302000"/>
              <a:gd name="connsiteX1" fmla="*/ 952500 w 952500"/>
              <a:gd name="connsiteY1" fmla="*/ 0 h 3302000"/>
              <a:gd name="connsiteX2" fmla="*/ 939800 w 952500"/>
              <a:gd name="connsiteY2" fmla="*/ 3263900 h 3302000"/>
              <a:gd name="connsiteX3" fmla="*/ 0 w 952500"/>
              <a:gd name="connsiteY3" fmla="*/ 3302000 h 3302000"/>
              <a:gd name="connsiteX0" fmla="*/ 0 w 952500"/>
              <a:gd name="connsiteY0" fmla="*/ 3280568 h 3280568"/>
              <a:gd name="connsiteX1" fmla="*/ 952500 w 952500"/>
              <a:gd name="connsiteY1" fmla="*/ 0 h 3280568"/>
              <a:gd name="connsiteX2" fmla="*/ 939800 w 952500"/>
              <a:gd name="connsiteY2" fmla="*/ 3242468 h 3280568"/>
              <a:gd name="connsiteX3" fmla="*/ 0 w 952500"/>
              <a:gd name="connsiteY3" fmla="*/ 3280568 h 3280568"/>
              <a:gd name="connsiteX0" fmla="*/ 0 w 954882"/>
              <a:gd name="connsiteY0" fmla="*/ 3273424 h 3273424"/>
              <a:gd name="connsiteX1" fmla="*/ 954882 w 954882"/>
              <a:gd name="connsiteY1" fmla="*/ 0 h 3273424"/>
              <a:gd name="connsiteX2" fmla="*/ 939800 w 954882"/>
              <a:gd name="connsiteY2" fmla="*/ 3235324 h 3273424"/>
              <a:gd name="connsiteX3" fmla="*/ 0 w 954882"/>
              <a:gd name="connsiteY3" fmla="*/ 3273424 h 3273424"/>
              <a:gd name="connsiteX0" fmla="*/ 0 w 954882"/>
              <a:gd name="connsiteY0" fmla="*/ 3271043 h 3271043"/>
              <a:gd name="connsiteX1" fmla="*/ 954882 w 954882"/>
              <a:gd name="connsiteY1" fmla="*/ 0 h 3271043"/>
              <a:gd name="connsiteX2" fmla="*/ 939800 w 954882"/>
              <a:gd name="connsiteY2" fmla="*/ 3232943 h 3271043"/>
              <a:gd name="connsiteX3" fmla="*/ 0 w 954882"/>
              <a:gd name="connsiteY3" fmla="*/ 3271043 h 3271043"/>
              <a:gd name="connsiteX0" fmla="*/ 0 w 954882"/>
              <a:gd name="connsiteY0" fmla="*/ 3271043 h 3271043"/>
              <a:gd name="connsiteX1" fmla="*/ 954882 w 954882"/>
              <a:gd name="connsiteY1" fmla="*/ 0 h 3271043"/>
              <a:gd name="connsiteX2" fmla="*/ 946944 w 954882"/>
              <a:gd name="connsiteY2" fmla="*/ 3232943 h 3271043"/>
              <a:gd name="connsiteX3" fmla="*/ 0 w 954882"/>
              <a:gd name="connsiteY3" fmla="*/ 3271043 h 3271043"/>
              <a:gd name="connsiteX0" fmla="*/ 0 w 955408"/>
              <a:gd name="connsiteY0" fmla="*/ 3271043 h 3271043"/>
              <a:gd name="connsiteX1" fmla="*/ 954882 w 955408"/>
              <a:gd name="connsiteY1" fmla="*/ 0 h 3271043"/>
              <a:gd name="connsiteX2" fmla="*/ 954087 w 955408"/>
              <a:gd name="connsiteY2" fmla="*/ 3242468 h 3271043"/>
              <a:gd name="connsiteX3" fmla="*/ 0 w 955408"/>
              <a:gd name="connsiteY3" fmla="*/ 3271043 h 3271043"/>
              <a:gd name="connsiteX0" fmla="*/ 0 w 969696"/>
              <a:gd name="connsiteY0" fmla="*/ 3280568 h 3280568"/>
              <a:gd name="connsiteX1" fmla="*/ 969170 w 969696"/>
              <a:gd name="connsiteY1" fmla="*/ 0 h 3280568"/>
              <a:gd name="connsiteX2" fmla="*/ 968375 w 969696"/>
              <a:gd name="connsiteY2" fmla="*/ 3242468 h 3280568"/>
              <a:gd name="connsiteX3" fmla="*/ 0 w 969696"/>
              <a:gd name="connsiteY3" fmla="*/ 3280568 h 3280568"/>
            </a:gdLst>
            <a:ahLst/>
            <a:cxnLst>
              <a:cxn ang="0">
                <a:pos x="connsiteX0" y="connsiteY0"/>
              </a:cxn>
              <a:cxn ang="0">
                <a:pos x="connsiteX1" y="connsiteY1"/>
              </a:cxn>
              <a:cxn ang="0">
                <a:pos x="connsiteX2" y="connsiteY2"/>
              </a:cxn>
              <a:cxn ang="0">
                <a:pos x="connsiteX3" y="connsiteY3"/>
              </a:cxn>
            </a:cxnLst>
            <a:rect l="l" t="t" r="r" b="b"/>
            <a:pathLst>
              <a:path w="969696" h="3280568">
                <a:moveTo>
                  <a:pt x="0" y="3280568"/>
                </a:moveTo>
                <a:lnTo>
                  <a:pt x="969170" y="0"/>
                </a:lnTo>
                <a:cubicBezTo>
                  <a:pt x="964937" y="1087967"/>
                  <a:pt x="972608" y="2154501"/>
                  <a:pt x="968375" y="3242468"/>
                </a:cubicBezTo>
                <a:lnTo>
                  <a:pt x="0" y="3280568"/>
                </a:lnTo>
                <a:close/>
              </a:path>
            </a:pathLst>
          </a:custGeom>
          <a:solidFill>
            <a:schemeClr val="bg1">
              <a:lumMod val="85000"/>
              <a:alpha val="74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32BC62B3-35F5-416C-9ED3-6ED72D8FCD9A}"/>
              </a:ext>
            </a:extLst>
          </p:cNvPr>
          <p:cNvSpPr/>
          <p:nvPr/>
        </p:nvSpPr>
        <p:spPr>
          <a:xfrm>
            <a:off x="9271000" y="3594098"/>
            <a:ext cx="2875755" cy="382588"/>
          </a:xfrm>
          <a:custGeom>
            <a:avLst/>
            <a:gdLst>
              <a:gd name="connsiteX0" fmla="*/ 254000 w 2921000"/>
              <a:gd name="connsiteY0" fmla="*/ 368300 h 368300"/>
              <a:gd name="connsiteX1" fmla="*/ 0 w 2921000"/>
              <a:gd name="connsiteY1" fmla="*/ 0 h 368300"/>
              <a:gd name="connsiteX2" fmla="*/ 2921000 w 2921000"/>
              <a:gd name="connsiteY2" fmla="*/ 0 h 368300"/>
              <a:gd name="connsiteX3" fmla="*/ 254000 w 2921000"/>
              <a:gd name="connsiteY3" fmla="*/ 368300 h 368300"/>
              <a:gd name="connsiteX0" fmla="*/ 275431 w 2942431"/>
              <a:gd name="connsiteY0" fmla="*/ 368300 h 368300"/>
              <a:gd name="connsiteX1" fmla="*/ 0 w 2942431"/>
              <a:gd name="connsiteY1" fmla="*/ 59531 h 368300"/>
              <a:gd name="connsiteX2" fmla="*/ 2942431 w 2942431"/>
              <a:gd name="connsiteY2" fmla="*/ 0 h 368300"/>
              <a:gd name="connsiteX3" fmla="*/ 275431 w 2942431"/>
              <a:gd name="connsiteY3" fmla="*/ 368300 h 368300"/>
              <a:gd name="connsiteX0" fmla="*/ 246856 w 2913856"/>
              <a:gd name="connsiteY0" fmla="*/ 368301 h 368301"/>
              <a:gd name="connsiteX1" fmla="*/ 0 w 2913856"/>
              <a:gd name="connsiteY1" fmla="*/ 0 h 368301"/>
              <a:gd name="connsiteX2" fmla="*/ 2913856 w 2913856"/>
              <a:gd name="connsiteY2" fmla="*/ 1 h 368301"/>
              <a:gd name="connsiteX3" fmla="*/ 246856 w 2913856"/>
              <a:gd name="connsiteY3" fmla="*/ 368301 h 368301"/>
              <a:gd name="connsiteX0" fmla="*/ 253999 w 2920999"/>
              <a:gd name="connsiteY0" fmla="*/ 368301 h 368301"/>
              <a:gd name="connsiteX1" fmla="*/ 0 w 2920999"/>
              <a:gd name="connsiteY1" fmla="*/ 0 h 368301"/>
              <a:gd name="connsiteX2" fmla="*/ 2920999 w 2920999"/>
              <a:gd name="connsiteY2" fmla="*/ 1 h 368301"/>
              <a:gd name="connsiteX3" fmla="*/ 253999 w 2920999"/>
              <a:gd name="connsiteY3" fmla="*/ 368301 h 368301"/>
              <a:gd name="connsiteX0" fmla="*/ 253999 w 2868611"/>
              <a:gd name="connsiteY0" fmla="*/ 368301 h 368301"/>
              <a:gd name="connsiteX1" fmla="*/ 0 w 2868611"/>
              <a:gd name="connsiteY1" fmla="*/ 0 h 368301"/>
              <a:gd name="connsiteX2" fmla="*/ 2868611 w 2868611"/>
              <a:gd name="connsiteY2" fmla="*/ 1 h 368301"/>
              <a:gd name="connsiteX3" fmla="*/ 253999 w 2868611"/>
              <a:gd name="connsiteY3" fmla="*/ 368301 h 368301"/>
              <a:gd name="connsiteX0" fmla="*/ 253999 w 2899568"/>
              <a:gd name="connsiteY0" fmla="*/ 368301 h 368301"/>
              <a:gd name="connsiteX1" fmla="*/ 0 w 2899568"/>
              <a:gd name="connsiteY1" fmla="*/ 0 h 368301"/>
              <a:gd name="connsiteX2" fmla="*/ 2899568 w 2899568"/>
              <a:gd name="connsiteY2" fmla="*/ 1 h 368301"/>
              <a:gd name="connsiteX3" fmla="*/ 253999 w 2899568"/>
              <a:gd name="connsiteY3" fmla="*/ 368301 h 368301"/>
              <a:gd name="connsiteX0" fmla="*/ 253999 w 2892424"/>
              <a:gd name="connsiteY0" fmla="*/ 368301 h 368301"/>
              <a:gd name="connsiteX1" fmla="*/ 0 w 2892424"/>
              <a:gd name="connsiteY1" fmla="*/ 0 h 368301"/>
              <a:gd name="connsiteX2" fmla="*/ 2892424 w 2892424"/>
              <a:gd name="connsiteY2" fmla="*/ 1 h 368301"/>
              <a:gd name="connsiteX3" fmla="*/ 253999 w 2892424"/>
              <a:gd name="connsiteY3" fmla="*/ 368301 h 368301"/>
              <a:gd name="connsiteX0" fmla="*/ 253999 w 2875755"/>
              <a:gd name="connsiteY0" fmla="*/ 368301 h 368301"/>
              <a:gd name="connsiteX1" fmla="*/ 0 w 2875755"/>
              <a:gd name="connsiteY1" fmla="*/ 0 h 368301"/>
              <a:gd name="connsiteX2" fmla="*/ 2875755 w 2875755"/>
              <a:gd name="connsiteY2" fmla="*/ 2382 h 368301"/>
              <a:gd name="connsiteX3" fmla="*/ 253999 w 2875755"/>
              <a:gd name="connsiteY3" fmla="*/ 368301 h 368301"/>
              <a:gd name="connsiteX0" fmla="*/ 289718 w 2875755"/>
              <a:gd name="connsiteY0" fmla="*/ 392113 h 392113"/>
              <a:gd name="connsiteX1" fmla="*/ 0 w 2875755"/>
              <a:gd name="connsiteY1" fmla="*/ 0 h 392113"/>
              <a:gd name="connsiteX2" fmla="*/ 2875755 w 2875755"/>
              <a:gd name="connsiteY2" fmla="*/ 2382 h 392113"/>
              <a:gd name="connsiteX3" fmla="*/ 289718 w 2875755"/>
              <a:gd name="connsiteY3" fmla="*/ 392113 h 392113"/>
              <a:gd name="connsiteX0" fmla="*/ 294480 w 2875755"/>
              <a:gd name="connsiteY0" fmla="*/ 382588 h 382588"/>
              <a:gd name="connsiteX1" fmla="*/ 0 w 2875755"/>
              <a:gd name="connsiteY1" fmla="*/ 0 h 382588"/>
              <a:gd name="connsiteX2" fmla="*/ 2875755 w 2875755"/>
              <a:gd name="connsiteY2" fmla="*/ 2382 h 382588"/>
              <a:gd name="connsiteX3" fmla="*/ 294480 w 2875755"/>
              <a:gd name="connsiteY3" fmla="*/ 382588 h 382588"/>
            </a:gdLst>
            <a:ahLst/>
            <a:cxnLst>
              <a:cxn ang="0">
                <a:pos x="connsiteX0" y="connsiteY0"/>
              </a:cxn>
              <a:cxn ang="0">
                <a:pos x="connsiteX1" y="connsiteY1"/>
              </a:cxn>
              <a:cxn ang="0">
                <a:pos x="connsiteX2" y="connsiteY2"/>
              </a:cxn>
              <a:cxn ang="0">
                <a:pos x="connsiteX3" y="connsiteY3"/>
              </a:cxn>
            </a:cxnLst>
            <a:rect l="l" t="t" r="r" b="b"/>
            <a:pathLst>
              <a:path w="2875755" h="382588">
                <a:moveTo>
                  <a:pt x="294480" y="382588"/>
                </a:moveTo>
                <a:lnTo>
                  <a:pt x="0" y="0"/>
                </a:lnTo>
                <a:lnTo>
                  <a:pt x="2875755" y="2382"/>
                </a:lnTo>
                <a:lnTo>
                  <a:pt x="294480" y="382588"/>
                </a:lnTo>
                <a:close/>
              </a:path>
            </a:pathLst>
          </a:custGeom>
          <a:solidFill>
            <a:schemeClr val="bg1">
              <a:lumMod val="85000"/>
              <a:alpha val="74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0BB81BF1-F97E-469D-92A1-E460A6AF12E0}"/>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5543550" y="233595"/>
            <a:ext cx="2562242" cy="3239216"/>
          </a:xfrm>
          <a:prstGeom prst="rect">
            <a:avLst/>
          </a:prstGeom>
        </p:spPr>
      </p:pic>
    </p:spTree>
    <p:extLst>
      <p:ext uri="{BB962C8B-B14F-4D97-AF65-F5344CB8AC3E}">
        <p14:creationId xmlns:p14="http://schemas.microsoft.com/office/powerpoint/2010/main" val="11741770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heel(1)">
                                      <p:cBhvr>
                                        <p:cTn id="10" dur="750"/>
                                        <p:tgtEl>
                                          <p:spTgt spid="13"/>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heel(1)">
                                      <p:cBhvr>
                                        <p:cTn id="13" dur="75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par>
                                <p:cTn id="25" presetID="10"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3" grpId="0" animBg="1"/>
      <p:bldP spid="16" grpId="0" animBg="1"/>
      <p:bldP spid="21" grpId="0" animBg="1"/>
      <p:bldP spid="23" grpId="0" animBg="1"/>
      <p:bldP spid="2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9FC4C-3C4E-45C6-96D6-5AAC6D966D9F}"/>
              </a:ext>
            </a:extLst>
          </p:cNvPr>
          <p:cNvSpPr>
            <a:spLocks noGrp="1"/>
          </p:cNvSpPr>
          <p:nvPr>
            <p:ph type="title"/>
          </p:nvPr>
        </p:nvSpPr>
        <p:spPr/>
        <p:txBody>
          <a:bodyPr/>
          <a:lstStyle/>
          <a:p>
            <a:r>
              <a:rPr lang="en-US" dirty="0"/>
              <a:t>Data Processing</a:t>
            </a:r>
          </a:p>
        </p:txBody>
      </p:sp>
      <p:sp>
        <p:nvSpPr>
          <p:cNvPr id="3" name="Content Placeholder 2">
            <a:extLst>
              <a:ext uri="{FF2B5EF4-FFF2-40B4-BE49-F238E27FC236}">
                <a16:creationId xmlns:a16="http://schemas.microsoft.com/office/drawing/2014/main" id="{A4495F25-5038-44B6-B574-9E109F6FD9D8}"/>
              </a:ext>
            </a:extLst>
          </p:cNvPr>
          <p:cNvSpPr>
            <a:spLocks noGrp="1"/>
          </p:cNvSpPr>
          <p:nvPr>
            <p:ph idx="1"/>
          </p:nvPr>
        </p:nvSpPr>
        <p:spPr/>
        <p:txBody>
          <a:bodyPr/>
          <a:lstStyle/>
          <a:p>
            <a:endParaRPr lang="en-US"/>
          </a:p>
        </p:txBody>
      </p:sp>
      <p:sp>
        <p:nvSpPr>
          <p:cNvPr id="4" name="Text Placeholder 3">
            <a:extLst>
              <a:ext uri="{FF2B5EF4-FFF2-40B4-BE49-F238E27FC236}">
                <a16:creationId xmlns:a16="http://schemas.microsoft.com/office/drawing/2014/main" id="{BC216897-EC12-4430-8B72-E6A23182B770}"/>
              </a:ext>
            </a:extLst>
          </p:cNvPr>
          <p:cNvSpPr>
            <a:spLocks noGrp="1"/>
          </p:cNvSpPr>
          <p:nvPr>
            <p:ph type="body" sz="quarter" idx="13"/>
          </p:nvPr>
        </p:nvSpPr>
        <p:spPr/>
        <p:txBody>
          <a:bodyPr/>
          <a:lstStyle/>
          <a:p>
            <a:r>
              <a:rPr lang="en-US" dirty="0"/>
              <a:t>TPM Demonstration: Methods</a:t>
            </a:r>
          </a:p>
        </p:txBody>
      </p:sp>
      <p:pic>
        <p:nvPicPr>
          <p:cNvPr id="6" name="Picture 5">
            <a:extLst>
              <a:ext uri="{FF2B5EF4-FFF2-40B4-BE49-F238E27FC236}">
                <a16:creationId xmlns:a16="http://schemas.microsoft.com/office/drawing/2014/main" id="{FB2FDCA5-36AB-419D-A403-EAB1E7B567EB}"/>
              </a:ext>
            </a:extLst>
          </p:cNvPr>
          <p:cNvPicPr>
            <a:picLocks noChangeAspect="1"/>
          </p:cNvPicPr>
          <p:nvPr/>
        </p:nvPicPr>
        <p:blipFill rotWithShape="1">
          <a:blip r:embed="rId3">
            <a:extLst>
              <a:ext uri="{28A0092B-C50C-407E-A947-70E740481C1C}">
                <a14:useLocalDpi xmlns:a14="http://schemas.microsoft.com/office/drawing/2010/main" val="0"/>
              </a:ext>
            </a:extLst>
          </a:blip>
          <a:srcRect r="38641"/>
          <a:stretch/>
        </p:blipFill>
        <p:spPr>
          <a:xfrm>
            <a:off x="1742296" y="1690686"/>
            <a:ext cx="8707409" cy="4678836"/>
          </a:xfrm>
          <a:prstGeom prst="rect">
            <a:avLst/>
          </a:prstGeom>
        </p:spPr>
      </p:pic>
    </p:spTree>
    <p:extLst>
      <p:ext uri="{BB962C8B-B14F-4D97-AF65-F5344CB8AC3E}">
        <p14:creationId xmlns:p14="http://schemas.microsoft.com/office/powerpoint/2010/main" val="159894671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CA00D-AA9D-4A8B-9F0C-70E57514ED64}"/>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4177673F-3747-4FB5-AFC5-EC4041D58C93}"/>
              </a:ext>
            </a:extLst>
          </p:cNvPr>
          <p:cNvSpPr>
            <a:spLocks noGrp="1"/>
          </p:cNvSpPr>
          <p:nvPr>
            <p:ph idx="1"/>
          </p:nvPr>
        </p:nvSpPr>
        <p:spPr>
          <a:xfrm>
            <a:off x="838200" y="1879601"/>
            <a:ext cx="10515600" cy="4351338"/>
          </a:xfrm>
        </p:spPr>
        <p:txBody>
          <a:bodyPr/>
          <a:lstStyle/>
          <a:p>
            <a:r>
              <a:rPr lang="en-US" dirty="0"/>
              <a:t>TPM used to compare hip algorithm to non-dominant wrist algorithm</a:t>
            </a:r>
          </a:p>
          <a:p>
            <a:r>
              <a:rPr lang="en-US" dirty="0"/>
              <a:t>Metrics obtained from each participant (minimum one day of data)</a:t>
            </a:r>
          </a:p>
          <a:p>
            <a:pPr lvl="1"/>
            <a:r>
              <a:rPr lang="en-US" dirty="0"/>
              <a:t>Data from both days combined, if applicable</a:t>
            </a:r>
          </a:p>
          <a:p>
            <a:r>
              <a:rPr lang="en-US" dirty="0"/>
              <a:t>Paired T-tests (</a:t>
            </a:r>
            <a:r>
              <a:rPr lang="el-GR" dirty="0"/>
              <a:t>α</a:t>
            </a:r>
            <a:r>
              <a:rPr lang="en-US" dirty="0"/>
              <a:t> = 0.05) comparing hip-vs-wrist means for each metric</a:t>
            </a:r>
          </a:p>
          <a:p>
            <a:r>
              <a:rPr lang="en-US" dirty="0"/>
              <a:t>Repeated for different spurious pairing threshold values</a:t>
            </a:r>
          </a:p>
          <a:p>
            <a:pPr lvl="1"/>
            <a:r>
              <a:rPr lang="en-US" dirty="0"/>
              <a:t>1-s to 20-s in 1-s increments</a:t>
            </a:r>
          </a:p>
        </p:txBody>
      </p:sp>
      <p:sp>
        <p:nvSpPr>
          <p:cNvPr id="4" name="Text Placeholder 3">
            <a:extLst>
              <a:ext uri="{FF2B5EF4-FFF2-40B4-BE49-F238E27FC236}">
                <a16:creationId xmlns:a16="http://schemas.microsoft.com/office/drawing/2014/main" id="{1593AAED-3826-4474-BF62-A987CB2B164D}"/>
              </a:ext>
            </a:extLst>
          </p:cNvPr>
          <p:cNvSpPr>
            <a:spLocks noGrp="1"/>
          </p:cNvSpPr>
          <p:nvPr>
            <p:ph type="body" sz="quarter" idx="13"/>
          </p:nvPr>
        </p:nvSpPr>
        <p:spPr/>
        <p:txBody>
          <a:bodyPr/>
          <a:lstStyle/>
          <a:p>
            <a:r>
              <a:rPr lang="en-US" dirty="0"/>
              <a:t>TPM Demonstration: Methods</a:t>
            </a:r>
          </a:p>
        </p:txBody>
      </p:sp>
    </p:spTree>
    <p:extLst>
      <p:ext uri="{BB962C8B-B14F-4D97-AF65-F5344CB8AC3E}">
        <p14:creationId xmlns:p14="http://schemas.microsoft.com/office/powerpoint/2010/main" val="3029793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B60DE92-F986-48C5-978C-A1DB7CD04F48}"/>
              </a:ext>
            </a:extLst>
          </p:cNvPr>
          <p:cNvSpPr>
            <a:spLocks noGrp="1"/>
          </p:cNvSpPr>
          <p:nvPr>
            <p:ph type="body" sz="quarter" idx="13"/>
          </p:nvPr>
        </p:nvSpPr>
        <p:spPr/>
        <p:txBody>
          <a:bodyPr/>
          <a:lstStyle/>
          <a:p>
            <a:r>
              <a:rPr lang="en-US" dirty="0"/>
              <a:t>TPM Demonstration: Results</a:t>
            </a:r>
          </a:p>
        </p:txBody>
      </p:sp>
      <p:sp>
        <p:nvSpPr>
          <p:cNvPr id="3" name="Title 2">
            <a:extLst>
              <a:ext uri="{FF2B5EF4-FFF2-40B4-BE49-F238E27FC236}">
                <a16:creationId xmlns:a16="http://schemas.microsoft.com/office/drawing/2014/main" id="{DD8BA88E-5E7F-45F8-ADBE-2900297CAD30}"/>
              </a:ext>
            </a:extLst>
          </p:cNvPr>
          <p:cNvSpPr>
            <a:spLocks noGrp="1"/>
          </p:cNvSpPr>
          <p:nvPr>
            <p:ph type="title"/>
          </p:nvPr>
        </p:nvSpPr>
        <p:spPr/>
        <p:txBody>
          <a:bodyPr/>
          <a:lstStyle/>
          <a:p>
            <a:endParaRPr lang="en-US"/>
          </a:p>
        </p:txBody>
      </p:sp>
      <p:pic>
        <p:nvPicPr>
          <p:cNvPr id="7" name="Content Placeholder 6" descr="A close up of a map&#10;&#10;Description automatically generated">
            <a:extLst>
              <a:ext uri="{FF2B5EF4-FFF2-40B4-BE49-F238E27FC236}">
                <a16:creationId xmlns:a16="http://schemas.microsoft.com/office/drawing/2014/main" id="{630231AC-2427-4B99-B435-AE479C91B8C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20" y="1394460"/>
            <a:ext cx="12207240" cy="4069080"/>
          </a:xfrm>
        </p:spPr>
      </p:pic>
      <p:sp>
        <p:nvSpPr>
          <p:cNvPr id="2" name="Rectangle 1">
            <a:extLst>
              <a:ext uri="{FF2B5EF4-FFF2-40B4-BE49-F238E27FC236}">
                <a16:creationId xmlns:a16="http://schemas.microsoft.com/office/drawing/2014/main" id="{08AC0273-0E1D-42BB-A6F6-820873921B18}"/>
              </a:ext>
            </a:extLst>
          </p:cNvPr>
          <p:cNvSpPr/>
          <p:nvPr/>
        </p:nvSpPr>
        <p:spPr>
          <a:xfrm>
            <a:off x="4005942" y="1394459"/>
            <a:ext cx="8193677" cy="4069079"/>
          </a:xfrm>
          <a:prstGeom prst="rect">
            <a:avLst/>
          </a:prstGeom>
          <a:solidFill>
            <a:schemeClr val="bg1">
              <a:lumMod val="8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96227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B60DE92-F986-48C5-978C-A1DB7CD04F48}"/>
              </a:ext>
            </a:extLst>
          </p:cNvPr>
          <p:cNvSpPr>
            <a:spLocks noGrp="1"/>
          </p:cNvSpPr>
          <p:nvPr>
            <p:ph type="body" sz="quarter" idx="13"/>
          </p:nvPr>
        </p:nvSpPr>
        <p:spPr/>
        <p:txBody>
          <a:bodyPr/>
          <a:lstStyle/>
          <a:p>
            <a:r>
              <a:rPr lang="en-US" dirty="0"/>
              <a:t>TPM Demonstration: Results</a:t>
            </a:r>
          </a:p>
        </p:txBody>
      </p:sp>
      <p:sp>
        <p:nvSpPr>
          <p:cNvPr id="3" name="Title 2">
            <a:extLst>
              <a:ext uri="{FF2B5EF4-FFF2-40B4-BE49-F238E27FC236}">
                <a16:creationId xmlns:a16="http://schemas.microsoft.com/office/drawing/2014/main" id="{DD8BA88E-5E7F-45F8-ADBE-2900297CAD30}"/>
              </a:ext>
            </a:extLst>
          </p:cNvPr>
          <p:cNvSpPr>
            <a:spLocks noGrp="1"/>
          </p:cNvSpPr>
          <p:nvPr>
            <p:ph type="title"/>
          </p:nvPr>
        </p:nvSpPr>
        <p:spPr/>
        <p:txBody>
          <a:bodyPr/>
          <a:lstStyle/>
          <a:p>
            <a:endParaRPr lang="en-US"/>
          </a:p>
        </p:txBody>
      </p:sp>
      <p:pic>
        <p:nvPicPr>
          <p:cNvPr id="7" name="Content Placeholder 6" descr="A close up of a map&#10;&#10;Description automatically generated">
            <a:extLst>
              <a:ext uri="{FF2B5EF4-FFF2-40B4-BE49-F238E27FC236}">
                <a16:creationId xmlns:a16="http://schemas.microsoft.com/office/drawing/2014/main" id="{630231AC-2427-4B99-B435-AE479C91B8C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20" y="1394460"/>
            <a:ext cx="12207240" cy="4069080"/>
          </a:xfrm>
        </p:spPr>
      </p:pic>
      <p:sp>
        <p:nvSpPr>
          <p:cNvPr id="2" name="Rectangle 1">
            <a:extLst>
              <a:ext uri="{FF2B5EF4-FFF2-40B4-BE49-F238E27FC236}">
                <a16:creationId xmlns:a16="http://schemas.microsoft.com/office/drawing/2014/main" id="{08AC0273-0E1D-42BB-A6F6-820873921B18}"/>
              </a:ext>
            </a:extLst>
          </p:cNvPr>
          <p:cNvSpPr/>
          <p:nvPr/>
        </p:nvSpPr>
        <p:spPr>
          <a:xfrm>
            <a:off x="8171543" y="1394459"/>
            <a:ext cx="4028076" cy="4069079"/>
          </a:xfrm>
          <a:prstGeom prst="rect">
            <a:avLst/>
          </a:prstGeom>
          <a:solidFill>
            <a:schemeClr val="bg1">
              <a:lumMod val="8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1804591-8D34-41CC-949F-6EFA17D1DBDF}"/>
              </a:ext>
            </a:extLst>
          </p:cNvPr>
          <p:cNvSpPr/>
          <p:nvPr/>
        </p:nvSpPr>
        <p:spPr>
          <a:xfrm>
            <a:off x="-7621" y="1394458"/>
            <a:ext cx="4035697" cy="4069079"/>
          </a:xfrm>
          <a:prstGeom prst="rect">
            <a:avLst/>
          </a:prstGeom>
          <a:solidFill>
            <a:schemeClr val="bg1">
              <a:lumMod val="8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397281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ell phone&#10;&#10;Description automatically generated">
            <a:extLst>
              <a:ext uri="{FF2B5EF4-FFF2-40B4-BE49-F238E27FC236}">
                <a16:creationId xmlns:a16="http://schemas.microsoft.com/office/drawing/2014/main" id="{493779D9-E50F-4DD1-BDB5-CDE612D1541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50000" b="75227"/>
          <a:stretch/>
        </p:blipFill>
        <p:spPr>
          <a:xfrm>
            <a:off x="1312501" y="80551"/>
            <a:ext cx="4783500" cy="1659040"/>
          </a:xfrm>
        </p:spPr>
      </p:pic>
    </p:spTree>
    <p:extLst>
      <p:ext uri="{BB962C8B-B14F-4D97-AF65-F5344CB8AC3E}">
        <p14:creationId xmlns:p14="http://schemas.microsoft.com/office/powerpoint/2010/main" val="593355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B60DE92-F986-48C5-978C-A1DB7CD04F48}"/>
              </a:ext>
            </a:extLst>
          </p:cNvPr>
          <p:cNvSpPr>
            <a:spLocks noGrp="1"/>
          </p:cNvSpPr>
          <p:nvPr>
            <p:ph type="body" sz="quarter" idx="13"/>
          </p:nvPr>
        </p:nvSpPr>
        <p:spPr/>
        <p:txBody>
          <a:bodyPr/>
          <a:lstStyle/>
          <a:p>
            <a:r>
              <a:rPr lang="en-US" dirty="0"/>
              <a:t>TPM Demonstration: Results</a:t>
            </a:r>
          </a:p>
        </p:txBody>
      </p:sp>
      <p:sp>
        <p:nvSpPr>
          <p:cNvPr id="3" name="Title 2">
            <a:extLst>
              <a:ext uri="{FF2B5EF4-FFF2-40B4-BE49-F238E27FC236}">
                <a16:creationId xmlns:a16="http://schemas.microsoft.com/office/drawing/2014/main" id="{DD8BA88E-5E7F-45F8-ADBE-2900297CAD30}"/>
              </a:ext>
            </a:extLst>
          </p:cNvPr>
          <p:cNvSpPr>
            <a:spLocks noGrp="1"/>
          </p:cNvSpPr>
          <p:nvPr>
            <p:ph type="title"/>
          </p:nvPr>
        </p:nvSpPr>
        <p:spPr/>
        <p:txBody>
          <a:bodyPr/>
          <a:lstStyle/>
          <a:p>
            <a:endParaRPr lang="en-US"/>
          </a:p>
        </p:txBody>
      </p:sp>
      <p:pic>
        <p:nvPicPr>
          <p:cNvPr id="7" name="Content Placeholder 6" descr="A close up of a map&#10;&#10;Description automatically generated">
            <a:extLst>
              <a:ext uri="{FF2B5EF4-FFF2-40B4-BE49-F238E27FC236}">
                <a16:creationId xmlns:a16="http://schemas.microsoft.com/office/drawing/2014/main" id="{630231AC-2427-4B99-B435-AE479C91B8C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20" y="1394460"/>
            <a:ext cx="12207240" cy="4069080"/>
          </a:xfrm>
        </p:spPr>
      </p:pic>
      <p:sp>
        <p:nvSpPr>
          <p:cNvPr id="2" name="Rectangle 1">
            <a:extLst>
              <a:ext uri="{FF2B5EF4-FFF2-40B4-BE49-F238E27FC236}">
                <a16:creationId xmlns:a16="http://schemas.microsoft.com/office/drawing/2014/main" id="{08AC0273-0E1D-42BB-A6F6-820873921B18}"/>
              </a:ext>
            </a:extLst>
          </p:cNvPr>
          <p:cNvSpPr/>
          <p:nvPr/>
        </p:nvSpPr>
        <p:spPr>
          <a:xfrm>
            <a:off x="-7619" y="1394459"/>
            <a:ext cx="8150134" cy="4069079"/>
          </a:xfrm>
          <a:prstGeom prst="rect">
            <a:avLst/>
          </a:prstGeom>
          <a:solidFill>
            <a:schemeClr val="bg1">
              <a:lumMod val="8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8447474"/>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B60DE92-F986-48C5-978C-A1DB7CD04F48}"/>
              </a:ext>
            </a:extLst>
          </p:cNvPr>
          <p:cNvSpPr>
            <a:spLocks noGrp="1"/>
          </p:cNvSpPr>
          <p:nvPr>
            <p:ph type="body" sz="quarter" idx="13"/>
          </p:nvPr>
        </p:nvSpPr>
        <p:spPr/>
        <p:txBody>
          <a:bodyPr/>
          <a:lstStyle/>
          <a:p>
            <a:r>
              <a:rPr lang="en-US" dirty="0"/>
              <a:t>TPM Demonstration: Results</a:t>
            </a:r>
          </a:p>
        </p:txBody>
      </p:sp>
      <p:sp>
        <p:nvSpPr>
          <p:cNvPr id="3" name="Title 2">
            <a:extLst>
              <a:ext uri="{FF2B5EF4-FFF2-40B4-BE49-F238E27FC236}">
                <a16:creationId xmlns:a16="http://schemas.microsoft.com/office/drawing/2014/main" id="{7725A832-D990-4A00-B915-63E95A31C10A}"/>
              </a:ext>
            </a:extLst>
          </p:cNvPr>
          <p:cNvSpPr>
            <a:spLocks noGrp="1"/>
          </p:cNvSpPr>
          <p:nvPr>
            <p:ph type="title"/>
          </p:nvPr>
        </p:nvSpPr>
        <p:spPr/>
        <p:txBody>
          <a:bodyPr/>
          <a:lstStyle/>
          <a:p>
            <a:endParaRPr lang="en-US"/>
          </a:p>
        </p:txBody>
      </p:sp>
      <p:pic>
        <p:nvPicPr>
          <p:cNvPr id="4" name="Picture 3" descr="A close up of a map&#10;&#10;Description automatically generated">
            <a:extLst>
              <a:ext uri="{FF2B5EF4-FFF2-40B4-BE49-F238E27FC236}">
                <a16:creationId xmlns:a16="http://schemas.microsoft.com/office/drawing/2014/main" id="{8E18274D-5E38-47AF-BD2E-AA8A23F5CF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4170" y="0"/>
            <a:ext cx="6423660" cy="6423660"/>
          </a:xfrm>
          <a:prstGeom prst="rect">
            <a:avLst/>
          </a:prstGeom>
        </p:spPr>
      </p:pic>
      <p:sp>
        <p:nvSpPr>
          <p:cNvPr id="8" name="Content Placeholder 7">
            <a:extLst>
              <a:ext uri="{FF2B5EF4-FFF2-40B4-BE49-F238E27FC236}">
                <a16:creationId xmlns:a16="http://schemas.microsoft.com/office/drawing/2014/main" id="{4AFC0B76-3962-413E-80D9-2F0FB6EE791F}"/>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949829170"/>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F980CF-41EC-4FB1-9063-A0EBA2A560F4}"/>
              </a:ext>
            </a:extLst>
          </p:cNvPr>
          <p:cNvSpPr>
            <a:spLocks noGrp="1"/>
          </p:cNvSpPr>
          <p:nvPr>
            <p:ph type="title"/>
          </p:nvPr>
        </p:nvSpPr>
        <p:spPr/>
        <p:txBody>
          <a:bodyPr/>
          <a:lstStyle/>
          <a:p>
            <a:r>
              <a:rPr lang="en-US" dirty="0"/>
              <a:t>Results: Conventional Analysis</a:t>
            </a:r>
          </a:p>
        </p:txBody>
      </p:sp>
      <p:sp>
        <p:nvSpPr>
          <p:cNvPr id="6" name="Text Placeholder 5">
            <a:extLst>
              <a:ext uri="{FF2B5EF4-FFF2-40B4-BE49-F238E27FC236}">
                <a16:creationId xmlns:a16="http://schemas.microsoft.com/office/drawing/2014/main" id="{1B60DE92-F986-48C5-978C-A1DB7CD04F48}"/>
              </a:ext>
            </a:extLst>
          </p:cNvPr>
          <p:cNvSpPr>
            <a:spLocks noGrp="1"/>
          </p:cNvSpPr>
          <p:nvPr>
            <p:ph type="body" sz="quarter" idx="13"/>
          </p:nvPr>
        </p:nvSpPr>
        <p:spPr/>
        <p:txBody>
          <a:bodyPr/>
          <a:lstStyle/>
          <a:p>
            <a:r>
              <a:rPr lang="en-US" dirty="0"/>
              <a:t>TPM Demonstration: Results</a:t>
            </a:r>
          </a:p>
        </p:txBody>
      </p:sp>
      <p:pic>
        <p:nvPicPr>
          <p:cNvPr id="8" name="Content Placeholder 7">
            <a:extLst>
              <a:ext uri="{FF2B5EF4-FFF2-40B4-BE49-F238E27FC236}">
                <a16:creationId xmlns:a16="http://schemas.microsoft.com/office/drawing/2014/main" id="{641E3911-2296-4C93-A0A7-2D639C8A646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81600" y="1368552"/>
            <a:ext cx="5334000" cy="5334000"/>
          </a:xfrm>
        </p:spPr>
      </p:pic>
    </p:spTree>
    <p:extLst>
      <p:ext uri="{BB962C8B-B14F-4D97-AF65-F5344CB8AC3E}">
        <p14:creationId xmlns:p14="http://schemas.microsoft.com/office/powerpoint/2010/main" val="414075858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ell phone&#10;&#10;Description automatically generated">
            <a:extLst>
              <a:ext uri="{FF2B5EF4-FFF2-40B4-BE49-F238E27FC236}">
                <a16:creationId xmlns:a16="http://schemas.microsoft.com/office/drawing/2014/main" id="{493779D9-E50F-4DD1-BDB5-CDE612D1541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50000" b="50000"/>
          <a:stretch/>
        </p:blipFill>
        <p:spPr>
          <a:xfrm>
            <a:off x="1312501" y="80550"/>
            <a:ext cx="4783500" cy="3348449"/>
          </a:xfrm>
        </p:spPr>
      </p:pic>
    </p:spTree>
    <p:extLst>
      <p:ext uri="{BB962C8B-B14F-4D97-AF65-F5344CB8AC3E}">
        <p14:creationId xmlns:p14="http://schemas.microsoft.com/office/powerpoint/2010/main" val="1972709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ell phone&#10;&#10;Description automatically generated">
            <a:extLst>
              <a:ext uri="{FF2B5EF4-FFF2-40B4-BE49-F238E27FC236}">
                <a16:creationId xmlns:a16="http://schemas.microsoft.com/office/drawing/2014/main" id="{493779D9-E50F-4DD1-BDB5-CDE612D1541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 r="50000" b="25130"/>
          <a:stretch/>
        </p:blipFill>
        <p:spPr>
          <a:xfrm>
            <a:off x="1312501" y="80550"/>
            <a:ext cx="4783500" cy="5013963"/>
          </a:xfrm>
        </p:spPr>
      </p:pic>
    </p:spTree>
    <p:extLst>
      <p:ext uri="{BB962C8B-B14F-4D97-AF65-F5344CB8AC3E}">
        <p14:creationId xmlns:p14="http://schemas.microsoft.com/office/powerpoint/2010/main" val="1988518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ell phone&#10;&#10;Description automatically generated">
            <a:extLst>
              <a:ext uri="{FF2B5EF4-FFF2-40B4-BE49-F238E27FC236}">
                <a16:creationId xmlns:a16="http://schemas.microsoft.com/office/drawing/2014/main" id="{493779D9-E50F-4DD1-BDB5-CDE612D1541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 r="50000" b="-1203"/>
          <a:stretch/>
        </p:blipFill>
        <p:spPr>
          <a:xfrm>
            <a:off x="1312501" y="80550"/>
            <a:ext cx="4783500" cy="6777449"/>
          </a:xfrm>
        </p:spPr>
      </p:pic>
    </p:spTree>
    <p:extLst>
      <p:ext uri="{BB962C8B-B14F-4D97-AF65-F5344CB8AC3E}">
        <p14:creationId xmlns:p14="http://schemas.microsoft.com/office/powerpoint/2010/main" val="462022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ell phone&#10;&#10;Description automatically generated">
            <a:extLst>
              <a:ext uri="{FF2B5EF4-FFF2-40B4-BE49-F238E27FC236}">
                <a16:creationId xmlns:a16="http://schemas.microsoft.com/office/drawing/2014/main" id="{493779D9-E50F-4DD1-BDB5-CDE612D1541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 r="50000" b="-1203"/>
          <a:stretch/>
        </p:blipFill>
        <p:spPr>
          <a:xfrm>
            <a:off x="1312501" y="80550"/>
            <a:ext cx="4783500" cy="6777449"/>
          </a:xfrm>
        </p:spPr>
      </p:pic>
      <p:pic>
        <p:nvPicPr>
          <p:cNvPr id="3" name="Content Placeholder 5" descr="A screenshot of a cell phone&#10;&#10;Description automatically generated">
            <a:extLst>
              <a:ext uri="{FF2B5EF4-FFF2-40B4-BE49-F238E27FC236}">
                <a16:creationId xmlns:a16="http://schemas.microsoft.com/office/drawing/2014/main" id="{19135737-ADEC-4EEF-B8EC-A8C530AA3EA0}"/>
              </a:ext>
            </a:extLst>
          </p:cNvPr>
          <p:cNvPicPr>
            <a:picLocks noChangeAspect="1"/>
          </p:cNvPicPr>
          <p:nvPr/>
        </p:nvPicPr>
        <p:blipFill rotWithShape="1">
          <a:blip r:embed="rId3">
            <a:extLst>
              <a:ext uri="{28A0092B-C50C-407E-A947-70E740481C1C}">
                <a14:useLocalDpi xmlns:a14="http://schemas.microsoft.com/office/drawing/2010/main" val="0"/>
              </a:ext>
            </a:extLst>
          </a:blip>
          <a:srcRect l="50000" t="-1235" b="50032"/>
          <a:stretch/>
        </p:blipFill>
        <p:spPr>
          <a:xfrm>
            <a:off x="6096000" y="1"/>
            <a:ext cx="4783500" cy="3429000"/>
          </a:xfrm>
          <a:prstGeom prst="rect">
            <a:avLst/>
          </a:prstGeom>
        </p:spPr>
      </p:pic>
    </p:spTree>
    <p:extLst>
      <p:ext uri="{BB962C8B-B14F-4D97-AF65-F5344CB8AC3E}">
        <p14:creationId xmlns:p14="http://schemas.microsoft.com/office/powerpoint/2010/main" val="549344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ell phone&#10;&#10;Description automatically generated">
            <a:extLst>
              <a:ext uri="{FF2B5EF4-FFF2-40B4-BE49-F238E27FC236}">
                <a16:creationId xmlns:a16="http://schemas.microsoft.com/office/drawing/2014/main" id="{493779D9-E50F-4DD1-BDB5-CDE612D1541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 r="50000" b="-1203"/>
          <a:stretch/>
        </p:blipFill>
        <p:spPr>
          <a:xfrm>
            <a:off x="1312501" y="80550"/>
            <a:ext cx="4783500" cy="6777449"/>
          </a:xfrm>
        </p:spPr>
      </p:pic>
      <p:pic>
        <p:nvPicPr>
          <p:cNvPr id="3" name="Content Placeholder 5" descr="A screenshot of a cell phone&#10;&#10;Description automatically generated">
            <a:extLst>
              <a:ext uri="{FF2B5EF4-FFF2-40B4-BE49-F238E27FC236}">
                <a16:creationId xmlns:a16="http://schemas.microsoft.com/office/drawing/2014/main" id="{19135737-ADEC-4EEF-B8EC-A8C530AA3EA0}"/>
              </a:ext>
            </a:extLst>
          </p:cNvPr>
          <p:cNvPicPr>
            <a:picLocks noChangeAspect="1"/>
          </p:cNvPicPr>
          <p:nvPr/>
        </p:nvPicPr>
        <p:blipFill rotWithShape="1">
          <a:blip r:embed="rId3">
            <a:extLst>
              <a:ext uri="{28A0092B-C50C-407E-A947-70E740481C1C}">
                <a14:useLocalDpi xmlns:a14="http://schemas.microsoft.com/office/drawing/2010/main" val="0"/>
              </a:ext>
            </a:extLst>
          </a:blip>
          <a:srcRect l="50000" t="-1235" b="32"/>
          <a:stretch/>
        </p:blipFill>
        <p:spPr>
          <a:xfrm>
            <a:off x="6096000" y="0"/>
            <a:ext cx="4783500" cy="6777449"/>
          </a:xfrm>
          <a:prstGeom prst="rect">
            <a:avLst/>
          </a:prstGeom>
        </p:spPr>
      </p:pic>
    </p:spTree>
    <p:extLst>
      <p:ext uri="{BB962C8B-B14F-4D97-AF65-F5344CB8AC3E}">
        <p14:creationId xmlns:p14="http://schemas.microsoft.com/office/powerpoint/2010/main" val="1051133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4268</TotalTime>
  <Words>3288</Words>
  <Application>Microsoft Office PowerPoint</Application>
  <PresentationFormat>Widescreen</PresentationFormat>
  <Paragraphs>282</Paragraphs>
  <Slides>42</Slides>
  <Notes>40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Arial</vt:lpstr>
      <vt:lpstr>Calibri</vt:lpstr>
      <vt:lpstr>Times New Roman</vt:lpstr>
      <vt:lpstr>Office Theme</vt:lpstr>
      <vt:lpstr>Analyzing Transition Data Using the Transition Pairing Method</vt:lpstr>
      <vt:lpstr>Presentation Outline</vt:lpstr>
      <vt:lpstr>Status Quo</vt:lpstr>
      <vt:lpstr>PowerPoint Presentation</vt:lpstr>
      <vt:lpstr>PowerPoint Presentation</vt:lpstr>
      <vt:lpstr>PowerPoint Presentation</vt:lpstr>
      <vt:lpstr>PowerPoint Presentation</vt:lpstr>
      <vt:lpstr>PowerPoint Presentation</vt:lpstr>
      <vt:lpstr>PowerPoint Presentation</vt:lpstr>
      <vt:lpstr>Metrics</vt:lpstr>
      <vt:lpstr>Other approaches</vt:lpstr>
      <vt:lpstr>Formulation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Implementation</vt:lpstr>
      <vt:lpstr>PowerPoint Presentation</vt:lpstr>
      <vt:lpstr>PowerPoint Presentation</vt:lpstr>
      <vt:lpstr>PowerPoint Presentation</vt:lpstr>
      <vt:lpstr>PowerPoint Presentation</vt:lpstr>
      <vt:lpstr>PowerPoint Presentation</vt:lpstr>
      <vt:lpstr>Appendix</vt:lpstr>
      <vt:lpstr>Needleman-Wunsch (Shahi et al., 2017)</vt:lpstr>
      <vt:lpstr>Change Point Detection</vt:lpstr>
      <vt:lpstr>Activities</vt:lpstr>
      <vt:lpstr>Equipment/Data</vt:lpstr>
      <vt:lpstr>Youth Sojourn Models</vt:lpstr>
      <vt:lpstr>Conventional Analysis: Intensity Classification</vt:lpstr>
      <vt:lpstr>TPM Demonstration: Methods/Results</vt:lpstr>
      <vt:lpstr>Participants</vt:lpstr>
      <vt:lpstr>Protocol</vt:lpstr>
      <vt:lpstr>Data Processing</vt:lpstr>
      <vt:lpstr>Analysis</vt:lpstr>
      <vt:lpstr>PowerPoint Presentation</vt:lpstr>
      <vt:lpstr>PowerPoint Presentation</vt:lpstr>
      <vt:lpstr>PowerPoint Presentation</vt:lpstr>
      <vt:lpstr>PowerPoint Presentation</vt:lpstr>
      <vt:lpstr>Results: Conventional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Hibbing, Paul Robert</dc:creator>
  <cp:lastModifiedBy>Hibbing, Paul Robert</cp:lastModifiedBy>
  <cp:revision>205</cp:revision>
  <dcterms:created xsi:type="dcterms:W3CDTF">2018-11-18T04:11:04Z</dcterms:created>
  <dcterms:modified xsi:type="dcterms:W3CDTF">2020-05-05T03:28:12Z</dcterms:modified>
</cp:coreProperties>
</file>

<file path=docProps/thumbnail.jpeg>
</file>